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56" r:id="rId2"/>
    <p:sldId id="258" r:id="rId3"/>
    <p:sldId id="300" r:id="rId4"/>
    <p:sldId id="259" r:id="rId5"/>
    <p:sldId id="260" r:id="rId6"/>
    <p:sldId id="270" r:id="rId7"/>
    <p:sldId id="283" r:id="rId8"/>
    <p:sldId id="274" r:id="rId9"/>
    <p:sldId id="275" r:id="rId10"/>
    <p:sldId id="296" r:id="rId11"/>
    <p:sldId id="292" r:id="rId12"/>
    <p:sldId id="299" r:id="rId13"/>
    <p:sldId id="280" r:id="rId14"/>
    <p:sldId id="277" r:id="rId15"/>
    <p:sldId id="297" r:id="rId16"/>
    <p:sldId id="298" r:id="rId17"/>
    <p:sldId id="266" r:id="rId18"/>
    <p:sldId id="271" r:id="rId19"/>
    <p:sldId id="284" r:id="rId20"/>
    <p:sldId id="304" r:id="rId21"/>
    <p:sldId id="287" r:id="rId22"/>
    <p:sldId id="303" r:id="rId23"/>
    <p:sldId id="293" r:id="rId24"/>
    <p:sldId id="278" r:id="rId25"/>
  </p:sldIdLst>
  <p:sldSz cx="9144000" cy="6858000" type="screen4x3"/>
  <p:notesSz cx="7010400" cy="92964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17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FE4C74-9959-45AE-BB8D-8884E949CEE0}" type="doc">
      <dgm:prSet loTypeId="urn:microsoft.com/office/officeart/2005/8/layout/hProcess9" loCatId="process" qsTypeId="urn:microsoft.com/office/officeart/2005/8/quickstyle/simple1" qsCatId="simple" csTypeId="urn:microsoft.com/office/officeart/2005/8/colors/accent1_2" csCatId="accent1" phldr="1"/>
      <dgm:spPr/>
    </dgm:pt>
    <dgm:pt modelId="{829AA068-84DE-41B9-B30C-023D6CDC6232}">
      <dgm:prSet phldrT="[Text]">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en-US" dirty="0"/>
            <a:t>Passion</a:t>
          </a:r>
        </a:p>
      </dgm:t>
    </dgm:pt>
    <dgm:pt modelId="{F307869A-2256-428B-92F6-52628EFDDF16}" type="parTrans" cxnId="{BD8658FF-B59D-488A-9B3B-799874A0D71C}">
      <dgm:prSet/>
      <dgm:spPr/>
      <dgm:t>
        <a:bodyPr/>
        <a:lstStyle/>
        <a:p>
          <a:endParaRPr lang="en-US"/>
        </a:p>
      </dgm:t>
    </dgm:pt>
    <dgm:pt modelId="{7BED150F-986F-4499-86CE-6246B10C64C6}" type="sibTrans" cxnId="{BD8658FF-B59D-488A-9B3B-799874A0D71C}">
      <dgm:prSet/>
      <dgm:spPr/>
      <dgm:t>
        <a:bodyPr/>
        <a:lstStyle/>
        <a:p>
          <a:endParaRPr lang="en-US"/>
        </a:p>
      </dgm:t>
    </dgm:pt>
    <dgm:pt modelId="{2B613DD1-EB8C-4A62-8605-8C8BB32859CC}">
      <dgm:prSet phldrT="[Text]"/>
      <dgm:spPr/>
      <dgm:t>
        <a:bodyPr/>
        <a:lstStyle/>
        <a:p>
          <a:r>
            <a:rPr lang="en-US" dirty="0"/>
            <a:t>Path</a:t>
          </a:r>
        </a:p>
      </dgm:t>
    </dgm:pt>
    <dgm:pt modelId="{82628C91-AEB7-4A3C-AAD8-DE08510A6821}" type="parTrans" cxnId="{92D32F47-EF0D-4E4C-8749-02D30353A8B5}">
      <dgm:prSet/>
      <dgm:spPr/>
      <dgm:t>
        <a:bodyPr/>
        <a:lstStyle/>
        <a:p>
          <a:endParaRPr lang="en-US"/>
        </a:p>
      </dgm:t>
    </dgm:pt>
    <dgm:pt modelId="{33BB4062-6044-442C-B622-D89803A6449E}" type="sibTrans" cxnId="{92D32F47-EF0D-4E4C-8749-02D30353A8B5}">
      <dgm:prSet/>
      <dgm:spPr/>
      <dgm:t>
        <a:bodyPr/>
        <a:lstStyle/>
        <a:p>
          <a:endParaRPr lang="en-US"/>
        </a:p>
      </dgm:t>
    </dgm:pt>
    <dgm:pt modelId="{B83E7F74-B686-477F-8B30-FDD5503EDB98}">
      <dgm:prSet phldrT="[Text]"/>
      <dgm:spPr>
        <a:solidFill>
          <a:schemeClr val="accent3"/>
        </a:solidFill>
      </dgm:spPr>
      <dgm:t>
        <a:bodyPr/>
        <a:lstStyle/>
        <a:p>
          <a:r>
            <a:rPr lang="en-US" dirty="0"/>
            <a:t>Plan</a:t>
          </a:r>
        </a:p>
      </dgm:t>
    </dgm:pt>
    <dgm:pt modelId="{80A1E359-8766-4564-B905-F9C0F3F2F77C}" type="parTrans" cxnId="{CD2206B4-0EFC-4614-9AA6-17B3234CDA71}">
      <dgm:prSet/>
      <dgm:spPr/>
      <dgm:t>
        <a:bodyPr/>
        <a:lstStyle/>
        <a:p>
          <a:endParaRPr lang="en-US"/>
        </a:p>
      </dgm:t>
    </dgm:pt>
    <dgm:pt modelId="{EE899565-2B48-4272-BE55-BB49D8AD21FA}" type="sibTrans" cxnId="{CD2206B4-0EFC-4614-9AA6-17B3234CDA71}">
      <dgm:prSet/>
      <dgm:spPr/>
      <dgm:t>
        <a:bodyPr/>
        <a:lstStyle/>
        <a:p>
          <a:endParaRPr lang="en-US"/>
        </a:p>
      </dgm:t>
    </dgm:pt>
    <dgm:pt modelId="{DE10CDE6-A6EC-41EE-8931-87555E37F885}" type="pres">
      <dgm:prSet presAssocID="{A3FE4C74-9959-45AE-BB8D-8884E949CEE0}" presName="CompostProcess" presStyleCnt="0">
        <dgm:presLayoutVars>
          <dgm:dir/>
          <dgm:resizeHandles val="exact"/>
        </dgm:presLayoutVars>
      </dgm:prSet>
      <dgm:spPr/>
    </dgm:pt>
    <dgm:pt modelId="{5CAA5D22-F7EC-4148-B3EA-D66ACF704A0C}" type="pres">
      <dgm:prSet presAssocID="{A3FE4C74-9959-45AE-BB8D-8884E949CEE0}" presName="arrow" presStyleLbl="bgShp" presStyleIdx="0" presStyleCnt="1"/>
      <dgm:spPr/>
    </dgm:pt>
    <dgm:pt modelId="{F654E64B-C6EC-4F17-8486-E75A768BA087}" type="pres">
      <dgm:prSet presAssocID="{A3FE4C74-9959-45AE-BB8D-8884E949CEE0}" presName="linearProcess" presStyleCnt="0"/>
      <dgm:spPr/>
    </dgm:pt>
    <dgm:pt modelId="{F69D6406-6D18-476E-A1F6-0357B851E5C5}" type="pres">
      <dgm:prSet presAssocID="{829AA068-84DE-41B9-B30C-023D6CDC6232}" presName="textNode" presStyleLbl="node1" presStyleIdx="0" presStyleCnt="3">
        <dgm:presLayoutVars>
          <dgm:bulletEnabled val="1"/>
        </dgm:presLayoutVars>
      </dgm:prSet>
      <dgm:spPr/>
    </dgm:pt>
    <dgm:pt modelId="{D6AB61E0-F26F-43A4-9D82-FDD60ABD87BD}" type="pres">
      <dgm:prSet presAssocID="{7BED150F-986F-4499-86CE-6246B10C64C6}" presName="sibTrans" presStyleCnt="0"/>
      <dgm:spPr/>
    </dgm:pt>
    <dgm:pt modelId="{F5F51D32-1895-44EC-A32D-1CBA2DC13153}" type="pres">
      <dgm:prSet presAssocID="{2B613DD1-EB8C-4A62-8605-8C8BB32859CC}" presName="textNode" presStyleLbl="node1" presStyleIdx="1" presStyleCnt="3">
        <dgm:presLayoutVars>
          <dgm:bulletEnabled val="1"/>
        </dgm:presLayoutVars>
      </dgm:prSet>
      <dgm:spPr/>
    </dgm:pt>
    <dgm:pt modelId="{BDC91D6C-A899-4A5D-8237-D215DD2A5AF0}" type="pres">
      <dgm:prSet presAssocID="{33BB4062-6044-442C-B622-D89803A6449E}" presName="sibTrans" presStyleCnt="0"/>
      <dgm:spPr/>
    </dgm:pt>
    <dgm:pt modelId="{281C2E66-BFB7-4513-9EE1-C88792B79295}" type="pres">
      <dgm:prSet presAssocID="{B83E7F74-B686-477F-8B30-FDD5503EDB98}" presName="textNode" presStyleLbl="node1" presStyleIdx="2" presStyleCnt="3">
        <dgm:presLayoutVars>
          <dgm:bulletEnabled val="1"/>
        </dgm:presLayoutVars>
      </dgm:prSet>
      <dgm:spPr/>
    </dgm:pt>
  </dgm:ptLst>
  <dgm:cxnLst>
    <dgm:cxn modelId="{6C48271F-679C-4C23-8E2F-7B757111309B}" type="presOf" srcId="{B83E7F74-B686-477F-8B30-FDD5503EDB98}" destId="{281C2E66-BFB7-4513-9EE1-C88792B79295}" srcOrd="0" destOrd="0" presId="urn:microsoft.com/office/officeart/2005/8/layout/hProcess9"/>
    <dgm:cxn modelId="{92D32F47-EF0D-4E4C-8749-02D30353A8B5}" srcId="{A3FE4C74-9959-45AE-BB8D-8884E949CEE0}" destId="{2B613DD1-EB8C-4A62-8605-8C8BB32859CC}" srcOrd="1" destOrd="0" parTransId="{82628C91-AEB7-4A3C-AAD8-DE08510A6821}" sibTransId="{33BB4062-6044-442C-B622-D89803A6449E}"/>
    <dgm:cxn modelId="{F8B38747-A276-4DC9-82C5-F6ABAD7DEB43}" type="presOf" srcId="{2B613DD1-EB8C-4A62-8605-8C8BB32859CC}" destId="{F5F51D32-1895-44EC-A32D-1CBA2DC13153}" srcOrd="0" destOrd="0" presId="urn:microsoft.com/office/officeart/2005/8/layout/hProcess9"/>
    <dgm:cxn modelId="{CD2206B4-0EFC-4614-9AA6-17B3234CDA71}" srcId="{A3FE4C74-9959-45AE-BB8D-8884E949CEE0}" destId="{B83E7F74-B686-477F-8B30-FDD5503EDB98}" srcOrd="2" destOrd="0" parTransId="{80A1E359-8766-4564-B905-F9C0F3F2F77C}" sibTransId="{EE899565-2B48-4272-BE55-BB49D8AD21FA}"/>
    <dgm:cxn modelId="{B9A66BC8-26E1-4835-8EAC-3CA10447551A}" type="presOf" srcId="{829AA068-84DE-41B9-B30C-023D6CDC6232}" destId="{F69D6406-6D18-476E-A1F6-0357B851E5C5}" srcOrd="0" destOrd="0" presId="urn:microsoft.com/office/officeart/2005/8/layout/hProcess9"/>
    <dgm:cxn modelId="{13579DF0-338A-4BFF-990F-816B63383CB0}" type="presOf" srcId="{A3FE4C74-9959-45AE-BB8D-8884E949CEE0}" destId="{DE10CDE6-A6EC-41EE-8931-87555E37F885}" srcOrd="0" destOrd="0" presId="urn:microsoft.com/office/officeart/2005/8/layout/hProcess9"/>
    <dgm:cxn modelId="{BD8658FF-B59D-488A-9B3B-799874A0D71C}" srcId="{A3FE4C74-9959-45AE-BB8D-8884E949CEE0}" destId="{829AA068-84DE-41B9-B30C-023D6CDC6232}" srcOrd="0" destOrd="0" parTransId="{F307869A-2256-428B-92F6-52628EFDDF16}" sibTransId="{7BED150F-986F-4499-86CE-6246B10C64C6}"/>
    <dgm:cxn modelId="{985D470C-5F1E-4570-A29C-F8E80055C28F}" type="presParOf" srcId="{DE10CDE6-A6EC-41EE-8931-87555E37F885}" destId="{5CAA5D22-F7EC-4148-B3EA-D66ACF704A0C}" srcOrd="0" destOrd="0" presId="urn:microsoft.com/office/officeart/2005/8/layout/hProcess9"/>
    <dgm:cxn modelId="{FFB74F74-10FB-4DFC-9294-14F1A2E8B9C8}" type="presParOf" srcId="{DE10CDE6-A6EC-41EE-8931-87555E37F885}" destId="{F654E64B-C6EC-4F17-8486-E75A768BA087}" srcOrd="1" destOrd="0" presId="urn:microsoft.com/office/officeart/2005/8/layout/hProcess9"/>
    <dgm:cxn modelId="{704A71BE-D50C-4EBD-A1A7-15226C88EF1F}" type="presParOf" srcId="{F654E64B-C6EC-4F17-8486-E75A768BA087}" destId="{F69D6406-6D18-476E-A1F6-0357B851E5C5}" srcOrd="0" destOrd="0" presId="urn:microsoft.com/office/officeart/2005/8/layout/hProcess9"/>
    <dgm:cxn modelId="{D41A1DBB-ACFB-474B-81A8-0C95F8DB7290}" type="presParOf" srcId="{F654E64B-C6EC-4F17-8486-E75A768BA087}" destId="{D6AB61E0-F26F-43A4-9D82-FDD60ABD87BD}" srcOrd="1" destOrd="0" presId="urn:microsoft.com/office/officeart/2005/8/layout/hProcess9"/>
    <dgm:cxn modelId="{E7D5DEC1-6B0D-4695-83D7-092C67207DE3}" type="presParOf" srcId="{F654E64B-C6EC-4F17-8486-E75A768BA087}" destId="{F5F51D32-1895-44EC-A32D-1CBA2DC13153}" srcOrd="2" destOrd="0" presId="urn:microsoft.com/office/officeart/2005/8/layout/hProcess9"/>
    <dgm:cxn modelId="{99A77F3A-8B23-4EF7-83C4-E516B5985212}" type="presParOf" srcId="{F654E64B-C6EC-4F17-8486-E75A768BA087}" destId="{BDC91D6C-A899-4A5D-8237-D215DD2A5AF0}" srcOrd="3" destOrd="0" presId="urn:microsoft.com/office/officeart/2005/8/layout/hProcess9"/>
    <dgm:cxn modelId="{BBA421F5-6122-4B77-A033-A62C281F9F7A}" type="presParOf" srcId="{F654E64B-C6EC-4F17-8486-E75A768BA087}" destId="{281C2E66-BFB7-4513-9EE1-C88792B79295}"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8E2B8D-67F0-FD48-9AA6-076A19818BFE}" type="doc">
      <dgm:prSet loTypeId="urn:microsoft.com/office/officeart/2005/8/layout/chevron2" loCatId="" qsTypeId="urn:microsoft.com/office/officeart/2005/8/quickstyle/simple4" qsCatId="simple" csTypeId="urn:microsoft.com/office/officeart/2005/8/colors/colorful2" csCatId="colorful" phldr="1"/>
      <dgm:spPr/>
      <dgm:t>
        <a:bodyPr/>
        <a:lstStyle/>
        <a:p>
          <a:endParaRPr lang="en-US"/>
        </a:p>
      </dgm:t>
    </dgm:pt>
    <dgm:pt modelId="{655EA882-4195-CB4A-A240-31557EDC768E}">
      <dgm:prSet phldrT="[Text]" custT="1"/>
      <dgm:spPr/>
      <dgm:t>
        <a:bodyPr/>
        <a:lstStyle/>
        <a:p>
          <a:r>
            <a:rPr lang="en-US" sz="2400" dirty="0"/>
            <a:t>Starting </a:t>
          </a:r>
          <a:br>
            <a:rPr lang="en-US" sz="2400" dirty="0"/>
          </a:br>
          <a:r>
            <a:rPr lang="en-US" sz="2400" dirty="0"/>
            <a:t>off</a:t>
          </a:r>
        </a:p>
      </dgm:t>
    </dgm:pt>
    <dgm:pt modelId="{CE9C1E07-B251-A44A-8002-D68EE8E4A64B}" type="parTrans" cxnId="{B956296F-5703-5D45-BB52-553B861C3C96}">
      <dgm:prSet/>
      <dgm:spPr/>
      <dgm:t>
        <a:bodyPr/>
        <a:lstStyle/>
        <a:p>
          <a:endParaRPr lang="en-US"/>
        </a:p>
      </dgm:t>
    </dgm:pt>
    <dgm:pt modelId="{FA1B5E3E-4A03-FB4E-8F87-4878561A8DD1}" type="sibTrans" cxnId="{B956296F-5703-5D45-BB52-553B861C3C96}">
      <dgm:prSet/>
      <dgm:spPr/>
      <dgm:t>
        <a:bodyPr/>
        <a:lstStyle/>
        <a:p>
          <a:endParaRPr lang="en-US"/>
        </a:p>
      </dgm:t>
    </dgm:pt>
    <dgm:pt modelId="{0307D1E6-A46F-6742-BB24-44C1CA65C26D}">
      <dgm:prSet phldrT="[Text]" custT="1"/>
      <dgm:spPr/>
      <dgm:t>
        <a:bodyPr/>
        <a:lstStyle/>
        <a:p>
          <a:r>
            <a:rPr lang="en-US" sz="2400" dirty="0"/>
            <a:t>What is </a:t>
          </a:r>
          <a:r>
            <a:rPr lang="en-US" sz="2400" u="sng" dirty="0"/>
            <a:t>your</a:t>
          </a:r>
          <a:r>
            <a:rPr lang="en-US" sz="2400" dirty="0"/>
            <a:t> story?</a:t>
          </a:r>
        </a:p>
      </dgm:t>
    </dgm:pt>
    <dgm:pt modelId="{E2F968A5-50AB-6048-A1D3-1374DF859B40}" type="parTrans" cxnId="{7C73C18B-E87D-744C-AD37-C8726ECE662B}">
      <dgm:prSet/>
      <dgm:spPr/>
      <dgm:t>
        <a:bodyPr/>
        <a:lstStyle/>
        <a:p>
          <a:endParaRPr lang="en-US"/>
        </a:p>
      </dgm:t>
    </dgm:pt>
    <dgm:pt modelId="{473D4A50-84C4-8748-AE3F-54E26335E2E8}" type="sibTrans" cxnId="{7C73C18B-E87D-744C-AD37-C8726ECE662B}">
      <dgm:prSet/>
      <dgm:spPr/>
      <dgm:t>
        <a:bodyPr/>
        <a:lstStyle/>
        <a:p>
          <a:endParaRPr lang="en-US"/>
        </a:p>
      </dgm:t>
    </dgm:pt>
    <dgm:pt modelId="{8B69EAE5-2222-B144-BDB6-6410D7E4916D}">
      <dgm:prSet phldrT="[Text]" custT="1"/>
      <dgm:spPr/>
      <dgm:t>
        <a:bodyPr/>
        <a:lstStyle/>
        <a:p>
          <a:r>
            <a:rPr lang="en-US" sz="2400" dirty="0"/>
            <a:t>Why Psychology?</a:t>
          </a:r>
        </a:p>
      </dgm:t>
    </dgm:pt>
    <dgm:pt modelId="{CCB0E796-6C04-0C40-9F95-C5A301341461}" type="parTrans" cxnId="{F5287374-2A69-6443-85F7-0EB147F93572}">
      <dgm:prSet/>
      <dgm:spPr/>
      <dgm:t>
        <a:bodyPr/>
        <a:lstStyle/>
        <a:p>
          <a:endParaRPr lang="en-US"/>
        </a:p>
      </dgm:t>
    </dgm:pt>
    <dgm:pt modelId="{D3205C2C-DD5E-084C-8032-540C1F57F97B}" type="sibTrans" cxnId="{F5287374-2A69-6443-85F7-0EB147F93572}">
      <dgm:prSet/>
      <dgm:spPr/>
      <dgm:t>
        <a:bodyPr/>
        <a:lstStyle/>
        <a:p>
          <a:endParaRPr lang="en-US"/>
        </a:p>
      </dgm:t>
    </dgm:pt>
    <dgm:pt modelId="{4E25DBEA-8D27-B140-B911-27298EF5A3CE}">
      <dgm:prSet phldrT="[Text]" custT="1"/>
      <dgm:spPr/>
      <dgm:t>
        <a:bodyPr/>
        <a:lstStyle/>
        <a:p>
          <a:r>
            <a:rPr lang="en-US" sz="2400" dirty="0"/>
            <a:t>Current Status</a:t>
          </a:r>
        </a:p>
      </dgm:t>
    </dgm:pt>
    <dgm:pt modelId="{048B1AF3-D6A7-9B4F-BB00-0EE0F376DA88}" type="parTrans" cxnId="{1C14461F-5961-2E4C-BA69-56974B944CEC}">
      <dgm:prSet/>
      <dgm:spPr/>
      <dgm:t>
        <a:bodyPr/>
        <a:lstStyle/>
        <a:p>
          <a:endParaRPr lang="en-US"/>
        </a:p>
      </dgm:t>
    </dgm:pt>
    <dgm:pt modelId="{B4E8B63A-19C2-B44A-8718-0BF6EFB25D04}" type="sibTrans" cxnId="{1C14461F-5961-2E4C-BA69-56974B944CEC}">
      <dgm:prSet/>
      <dgm:spPr/>
      <dgm:t>
        <a:bodyPr/>
        <a:lstStyle/>
        <a:p>
          <a:endParaRPr lang="en-US"/>
        </a:p>
      </dgm:t>
    </dgm:pt>
    <dgm:pt modelId="{DF282A03-1332-3249-859C-AC261133436E}">
      <dgm:prSet phldrT="[Text]" custT="1"/>
      <dgm:spPr/>
      <dgm:t>
        <a:bodyPr/>
        <a:lstStyle/>
        <a:p>
          <a:r>
            <a:rPr lang="en-US" sz="2400" dirty="0"/>
            <a:t>What are some of your favorite classes/experiences?</a:t>
          </a:r>
        </a:p>
      </dgm:t>
    </dgm:pt>
    <dgm:pt modelId="{1A1CDE3E-D81F-3D4F-B641-B2411D96CD30}" type="parTrans" cxnId="{67B17AB2-FFEA-7D44-8A5A-7895B6925276}">
      <dgm:prSet/>
      <dgm:spPr/>
      <dgm:t>
        <a:bodyPr/>
        <a:lstStyle/>
        <a:p>
          <a:endParaRPr lang="en-US"/>
        </a:p>
      </dgm:t>
    </dgm:pt>
    <dgm:pt modelId="{AC66D640-7BC2-B845-B719-7B1093BB5BEB}" type="sibTrans" cxnId="{67B17AB2-FFEA-7D44-8A5A-7895B6925276}">
      <dgm:prSet/>
      <dgm:spPr/>
      <dgm:t>
        <a:bodyPr/>
        <a:lstStyle/>
        <a:p>
          <a:endParaRPr lang="en-US"/>
        </a:p>
      </dgm:t>
    </dgm:pt>
    <dgm:pt modelId="{CEA05D11-C6D2-6A40-95B2-D24B134F7E27}">
      <dgm:prSet phldrT="[Text]" custT="1"/>
      <dgm:spPr/>
      <dgm:t>
        <a:bodyPr/>
        <a:lstStyle/>
        <a:p>
          <a:r>
            <a:rPr lang="en-US" sz="2400" dirty="0"/>
            <a:t>Moving Ahead</a:t>
          </a:r>
        </a:p>
      </dgm:t>
    </dgm:pt>
    <dgm:pt modelId="{80053364-59C6-7146-B812-913A5DF8A9BC}" type="parTrans" cxnId="{2F0CD98E-BCED-F449-B447-9CC6F30D96AF}">
      <dgm:prSet/>
      <dgm:spPr/>
      <dgm:t>
        <a:bodyPr/>
        <a:lstStyle/>
        <a:p>
          <a:endParaRPr lang="en-US"/>
        </a:p>
      </dgm:t>
    </dgm:pt>
    <dgm:pt modelId="{4FB5C68E-BA5A-2148-9826-1D05C1F8136E}" type="sibTrans" cxnId="{2F0CD98E-BCED-F449-B447-9CC6F30D96AF}">
      <dgm:prSet/>
      <dgm:spPr/>
      <dgm:t>
        <a:bodyPr/>
        <a:lstStyle/>
        <a:p>
          <a:endParaRPr lang="en-US"/>
        </a:p>
      </dgm:t>
    </dgm:pt>
    <dgm:pt modelId="{7A91EBAE-CEB9-DC4A-94F1-F55DD2AD6EEF}">
      <dgm:prSet phldrT="[Text]" custT="1"/>
      <dgm:spPr/>
      <dgm:t>
        <a:bodyPr/>
        <a:lstStyle/>
        <a:p>
          <a:r>
            <a:rPr lang="en-US" sz="2400" dirty="0">
              <a:latin typeface="Calibri" charset="0"/>
            </a:rPr>
            <a:t>Where do you see yourself in 1 year?</a:t>
          </a:r>
          <a:endParaRPr lang="en-US" sz="2400" dirty="0"/>
        </a:p>
      </dgm:t>
    </dgm:pt>
    <dgm:pt modelId="{B220320F-EE9D-334B-9617-45D2B3FA9952}" type="parTrans" cxnId="{D02BBCEC-813E-9B4A-9650-37352C25EDC7}">
      <dgm:prSet/>
      <dgm:spPr/>
      <dgm:t>
        <a:bodyPr/>
        <a:lstStyle/>
        <a:p>
          <a:endParaRPr lang="en-US"/>
        </a:p>
      </dgm:t>
    </dgm:pt>
    <dgm:pt modelId="{3F6F0D57-E6D7-CB44-AA9B-ECB0841CEEFC}" type="sibTrans" cxnId="{D02BBCEC-813E-9B4A-9650-37352C25EDC7}">
      <dgm:prSet/>
      <dgm:spPr/>
      <dgm:t>
        <a:bodyPr/>
        <a:lstStyle/>
        <a:p>
          <a:endParaRPr lang="en-US"/>
        </a:p>
      </dgm:t>
    </dgm:pt>
    <dgm:pt modelId="{7A992A95-A743-7047-B10E-6FF35ED74B15}">
      <dgm:prSet custT="1"/>
      <dgm:spPr/>
      <dgm:t>
        <a:bodyPr/>
        <a:lstStyle/>
        <a:p>
          <a:r>
            <a:rPr lang="en-US" sz="2400" dirty="0">
              <a:latin typeface="Calibri" charset="0"/>
            </a:rPr>
            <a:t>How about in 5 years?</a:t>
          </a:r>
        </a:p>
      </dgm:t>
    </dgm:pt>
    <dgm:pt modelId="{0C0ED365-DC25-454C-9C44-ED72BFB2BC9E}" type="parTrans" cxnId="{B9696EEB-3E59-714C-9002-E5A3626E0337}">
      <dgm:prSet/>
      <dgm:spPr/>
      <dgm:t>
        <a:bodyPr/>
        <a:lstStyle/>
        <a:p>
          <a:endParaRPr lang="en-US"/>
        </a:p>
      </dgm:t>
    </dgm:pt>
    <dgm:pt modelId="{618D5111-A6CD-EA47-9C96-F559AA2AD661}" type="sibTrans" cxnId="{B9696EEB-3E59-714C-9002-E5A3626E0337}">
      <dgm:prSet/>
      <dgm:spPr/>
      <dgm:t>
        <a:bodyPr/>
        <a:lstStyle/>
        <a:p>
          <a:endParaRPr lang="en-US"/>
        </a:p>
      </dgm:t>
    </dgm:pt>
    <dgm:pt modelId="{A552D8F2-949E-BF43-A7EE-6F0C3B271C44}">
      <dgm:prSet custT="1"/>
      <dgm:spPr/>
      <dgm:t>
        <a:bodyPr/>
        <a:lstStyle/>
        <a:p>
          <a:r>
            <a:rPr lang="en-US" sz="2400" dirty="0">
              <a:latin typeface="Calibri" charset="0"/>
            </a:rPr>
            <a:t>What is your ideal career?</a:t>
          </a:r>
          <a:endParaRPr lang="en-US" sz="2400" dirty="0"/>
        </a:p>
      </dgm:t>
    </dgm:pt>
    <dgm:pt modelId="{0F0C8D51-8EE2-8548-BA41-8E9ED39D3F42}" type="parTrans" cxnId="{1839EE68-E2B3-1A45-A433-3BF379519ACE}">
      <dgm:prSet/>
      <dgm:spPr/>
      <dgm:t>
        <a:bodyPr/>
        <a:lstStyle/>
        <a:p>
          <a:endParaRPr lang="en-US"/>
        </a:p>
      </dgm:t>
    </dgm:pt>
    <dgm:pt modelId="{A7E11F24-FA2E-0748-9A2E-07E7B88FCDA1}" type="sibTrans" cxnId="{1839EE68-E2B3-1A45-A433-3BF379519ACE}">
      <dgm:prSet/>
      <dgm:spPr/>
      <dgm:t>
        <a:bodyPr/>
        <a:lstStyle/>
        <a:p>
          <a:endParaRPr lang="en-US"/>
        </a:p>
      </dgm:t>
    </dgm:pt>
    <dgm:pt modelId="{D4B65009-E711-4B88-8C4E-935BECE0BC21}">
      <dgm:prSet phldrT="[Text]" custT="1"/>
      <dgm:spPr/>
      <dgm:t>
        <a:bodyPr/>
        <a:lstStyle/>
        <a:p>
          <a:r>
            <a:rPr lang="en-US" sz="2400" dirty="0">
              <a:latin typeface="Calibri" charset="0"/>
            </a:rPr>
            <a:t>What are some of the opportunities you have been involved with while at MC?</a:t>
          </a:r>
          <a:endParaRPr lang="en-US" sz="2400" dirty="0"/>
        </a:p>
      </dgm:t>
    </dgm:pt>
    <dgm:pt modelId="{72B16D04-6547-41A0-B6A1-776C85318EFC}" type="parTrans" cxnId="{1AAF657F-C1FB-46A9-B852-AAA325514472}">
      <dgm:prSet/>
      <dgm:spPr/>
    </dgm:pt>
    <dgm:pt modelId="{F3350758-454B-4549-8543-730E11018756}" type="sibTrans" cxnId="{1AAF657F-C1FB-46A9-B852-AAA325514472}">
      <dgm:prSet/>
      <dgm:spPr/>
    </dgm:pt>
    <dgm:pt modelId="{9ECB0C82-2B25-2E4E-ACA8-6B58D25943DB}">
      <dgm:prSet phldrT="[Text]" custT="1"/>
      <dgm:spPr/>
      <dgm:t>
        <a:bodyPr/>
        <a:lstStyle/>
        <a:p>
          <a:r>
            <a:rPr lang="en-US" sz="2400" dirty="0"/>
            <a:t>How did you get to where you are now?</a:t>
          </a:r>
        </a:p>
      </dgm:t>
    </dgm:pt>
    <dgm:pt modelId="{724DCAA6-4C8B-4C4F-BAE5-C7F39D1E75D9}" type="parTrans" cxnId="{E42BE496-E255-F940-BF88-48625DD47708}">
      <dgm:prSet/>
      <dgm:spPr/>
    </dgm:pt>
    <dgm:pt modelId="{54BA3A48-FF70-724B-B2E9-A5C97ED8C73F}" type="sibTrans" cxnId="{E42BE496-E255-F940-BF88-48625DD47708}">
      <dgm:prSet/>
      <dgm:spPr/>
    </dgm:pt>
    <dgm:pt modelId="{226EFB97-68E7-7B4E-A27B-832A4DD682B4}" type="pres">
      <dgm:prSet presAssocID="{948E2B8D-67F0-FD48-9AA6-076A19818BFE}" presName="linearFlow" presStyleCnt="0">
        <dgm:presLayoutVars>
          <dgm:dir/>
          <dgm:animLvl val="lvl"/>
          <dgm:resizeHandles val="exact"/>
        </dgm:presLayoutVars>
      </dgm:prSet>
      <dgm:spPr/>
    </dgm:pt>
    <dgm:pt modelId="{4E54CE20-6892-D24C-BC96-CEAFBC64BB06}" type="pres">
      <dgm:prSet presAssocID="{655EA882-4195-CB4A-A240-31557EDC768E}" presName="composite" presStyleCnt="0"/>
      <dgm:spPr/>
    </dgm:pt>
    <dgm:pt modelId="{373EDB53-19B2-2647-BF9A-4C7FE2D7AAF2}" type="pres">
      <dgm:prSet presAssocID="{655EA882-4195-CB4A-A240-31557EDC768E}" presName="parentText" presStyleLbl="alignNode1" presStyleIdx="0" presStyleCnt="3">
        <dgm:presLayoutVars>
          <dgm:chMax val="1"/>
          <dgm:bulletEnabled val="1"/>
        </dgm:presLayoutVars>
      </dgm:prSet>
      <dgm:spPr/>
    </dgm:pt>
    <dgm:pt modelId="{EBD40371-11D7-F547-8D50-DE34AF9A9F91}" type="pres">
      <dgm:prSet presAssocID="{655EA882-4195-CB4A-A240-31557EDC768E}" presName="descendantText" presStyleLbl="alignAcc1" presStyleIdx="0" presStyleCnt="3">
        <dgm:presLayoutVars>
          <dgm:bulletEnabled val="1"/>
        </dgm:presLayoutVars>
      </dgm:prSet>
      <dgm:spPr/>
    </dgm:pt>
    <dgm:pt modelId="{84FAB5E1-D8B4-6A41-9C5B-85E16D258256}" type="pres">
      <dgm:prSet presAssocID="{FA1B5E3E-4A03-FB4E-8F87-4878561A8DD1}" presName="sp" presStyleCnt="0"/>
      <dgm:spPr/>
    </dgm:pt>
    <dgm:pt modelId="{F9B7E00C-15E5-C44B-9093-0E3DDC032FB9}" type="pres">
      <dgm:prSet presAssocID="{4E25DBEA-8D27-B140-B911-27298EF5A3CE}" presName="composite" presStyleCnt="0"/>
      <dgm:spPr/>
    </dgm:pt>
    <dgm:pt modelId="{909C1E1D-9B5D-EE4D-9B2E-689BBA30AD61}" type="pres">
      <dgm:prSet presAssocID="{4E25DBEA-8D27-B140-B911-27298EF5A3CE}" presName="parentText" presStyleLbl="alignNode1" presStyleIdx="1" presStyleCnt="3">
        <dgm:presLayoutVars>
          <dgm:chMax val="1"/>
          <dgm:bulletEnabled val="1"/>
        </dgm:presLayoutVars>
      </dgm:prSet>
      <dgm:spPr/>
    </dgm:pt>
    <dgm:pt modelId="{EA374D07-150F-AF4E-BFB8-8415BB332D77}" type="pres">
      <dgm:prSet presAssocID="{4E25DBEA-8D27-B140-B911-27298EF5A3CE}" presName="descendantText" presStyleLbl="alignAcc1" presStyleIdx="1" presStyleCnt="3">
        <dgm:presLayoutVars>
          <dgm:bulletEnabled val="1"/>
        </dgm:presLayoutVars>
      </dgm:prSet>
      <dgm:spPr/>
    </dgm:pt>
    <dgm:pt modelId="{EAEC39EC-CBE6-E44E-BB54-F1249A93E095}" type="pres">
      <dgm:prSet presAssocID="{B4E8B63A-19C2-B44A-8718-0BF6EFB25D04}" presName="sp" presStyleCnt="0"/>
      <dgm:spPr/>
    </dgm:pt>
    <dgm:pt modelId="{1469F883-FD3D-034F-8160-9515071D85E1}" type="pres">
      <dgm:prSet presAssocID="{CEA05D11-C6D2-6A40-95B2-D24B134F7E27}" presName="composite" presStyleCnt="0"/>
      <dgm:spPr/>
    </dgm:pt>
    <dgm:pt modelId="{C867C8A0-94FD-7048-B96C-66A31DCCE50A}" type="pres">
      <dgm:prSet presAssocID="{CEA05D11-C6D2-6A40-95B2-D24B134F7E27}" presName="parentText" presStyleLbl="alignNode1" presStyleIdx="2" presStyleCnt="3">
        <dgm:presLayoutVars>
          <dgm:chMax val="1"/>
          <dgm:bulletEnabled val="1"/>
        </dgm:presLayoutVars>
      </dgm:prSet>
      <dgm:spPr/>
    </dgm:pt>
    <dgm:pt modelId="{CC67AB0D-2E48-744D-9740-252F00B7EE3D}" type="pres">
      <dgm:prSet presAssocID="{CEA05D11-C6D2-6A40-95B2-D24B134F7E27}" presName="descendantText" presStyleLbl="alignAcc1" presStyleIdx="2" presStyleCnt="3">
        <dgm:presLayoutVars>
          <dgm:bulletEnabled val="1"/>
        </dgm:presLayoutVars>
      </dgm:prSet>
      <dgm:spPr/>
    </dgm:pt>
  </dgm:ptLst>
  <dgm:cxnLst>
    <dgm:cxn modelId="{971F4E04-4A67-4C44-902A-EE7BD2CA5AD8}" type="presOf" srcId="{948E2B8D-67F0-FD48-9AA6-076A19818BFE}" destId="{226EFB97-68E7-7B4E-A27B-832A4DD682B4}" srcOrd="0" destOrd="0" presId="urn:microsoft.com/office/officeart/2005/8/layout/chevron2"/>
    <dgm:cxn modelId="{ECF91613-F338-2949-8B11-1B0DC00968CC}" type="presOf" srcId="{0307D1E6-A46F-6742-BB24-44C1CA65C26D}" destId="{EBD40371-11D7-F547-8D50-DE34AF9A9F91}" srcOrd="0" destOrd="0" presId="urn:microsoft.com/office/officeart/2005/8/layout/chevron2"/>
    <dgm:cxn modelId="{8FFC041D-1BF7-9C47-B27A-7D279A81E4F4}" type="presOf" srcId="{4E25DBEA-8D27-B140-B911-27298EF5A3CE}" destId="{909C1E1D-9B5D-EE4D-9B2E-689BBA30AD61}" srcOrd="0" destOrd="0" presId="urn:microsoft.com/office/officeart/2005/8/layout/chevron2"/>
    <dgm:cxn modelId="{1C14461F-5961-2E4C-BA69-56974B944CEC}" srcId="{948E2B8D-67F0-FD48-9AA6-076A19818BFE}" destId="{4E25DBEA-8D27-B140-B911-27298EF5A3CE}" srcOrd="1" destOrd="0" parTransId="{048B1AF3-D6A7-9B4F-BB00-0EE0F376DA88}" sibTransId="{B4E8B63A-19C2-B44A-8718-0BF6EFB25D04}"/>
    <dgm:cxn modelId="{4E2D532E-A79F-9143-AFC9-137A0AFDE0F5}" type="presOf" srcId="{655EA882-4195-CB4A-A240-31557EDC768E}" destId="{373EDB53-19B2-2647-BF9A-4C7FE2D7AAF2}" srcOrd="0" destOrd="0" presId="urn:microsoft.com/office/officeart/2005/8/layout/chevron2"/>
    <dgm:cxn modelId="{5DED1D36-9225-344B-9D9F-53DFF26C9F6C}" type="presOf" srcId="{A552D8F2-949E-BF43-A7EE-6F0C3B271C44}" destId="{CC67AB0D-2E48-744D-9740-252F00B7EE3D}" srcOrd="0" destOrd="2" presId="urn:microsoft.com/office/officeart/2005/8/layout/chevron2"/>
    <dgm:cxn modelId="{034EBD3F-1B74-6448-AD10-F6168DE3C15A}" type="presOf" srcId="{D4B65009-E711-4B88-8C4E-935BECE0BC21}" destId="{EA374D07-150F-AF4E-BFB8-8415BB332D77}" srcOrd="0" destOrd="1" presId="urn:microsoft.com/office/officeart/2005/8/layout/chevron2"/>
    <dgm:cxn modelId="{1839EE68-E2B3-1A45-A433-3BF379519ACE}" srcId="{CEA05D11-C6D2-6A40-95B2-D24B134F7E27}" destId="{A552D8F2-949E-BF43-A7EE-6F0C3B271C44}" srcOrd="2" destOrd="0" parTransId="{0F0C8D51-8EE2-8548-BA41-8E9ED39D3F42}" sibTransId="{A7E11F24-FA2E-0748-9A2E-07E7B88FCDA1}"/>
    <dgm:cxn modelId="{6FEC946E-9561-9A49-8FAB-03A359EDA8C9}" type="presOf" srcId="{9ECB0C82-2B25-2E4E-ACA8-6B58D25943DB}" destId="{EBD40371-11D7-F547-8D50-DE34AF9A9F91}" srcOrd="0" destOrd="1" presId="urn:microsoft.com/office/officeart/2005/8/layout/chevron2"/>
    <dgm:cxn modelId="{B956296F-5703-5D45-BB52-553B861C3C96}" srcId="{948E2B8D-67F0-FD48-9AA6-076A19818BFE}" destId="{655EA882-4195-CB4A-A240-31557EDC768E}" srcOrd="0" destOrd="0" parTransId="{CE9C1E07-B251-A44A-8002-D68EE8E4A64B}" sibTransId="{FA1B5E3E-4A03-FB4E-8F87-4878561A8DD1}"/>
    <dgm:cxn modelId="{F5287374-2A69-6443-85F7-0EB147F93572}" srcId="{655EA882-4195-CB4A-A240-31557EDC768E}" destId="{8B69EAE5-2222-B144-BDB6-6410D7E4916D}" srcOrd="2" destOrd="0" parTransId="{CCB0E796-6C04-0C40-9F95-C5A301341461}" sibTransId="{D3205C2C-DD5E-084C-8032-540C1F57F97B}"/>
    <dgm:cxn modelId="{B02DCD56-566D-9F46-906A-67B4DACAE5AC}" type="presOf" srcId="{7A91EBAE-CEB9-DC4A-94F1-F55DD2AD6EEF}" destId="{CC67AB0D-2E48-744D-9740-252F00B7EE3D}" srcOrd="0" destOrd="0" presId="urn:microsoft.com/office/officeart/2005/8/layout/chevron2"/>
    <dgm:cxn modelId="{1AAF657F-C1FB-46A9-B852-AAA325514472}" srcId="{4E25DBEA-8D27-B140-B911-27298EF5A3CE}" destId="{D4B65009-E711-4B88-8C4E-935BECE0BC21}" srcOrd="1" destOrd="0" parTransId="{72B16D04-6547-41A0-B6A1-776C85318EFC}" sibTransId="{F3350758-454B-4549-8543-730E11018756}"/>
    <dgm:cxn modelId="{438CFB87-9C02-E345-9412-F238CCB45588}" type="presOf" srcId="{8B69EAE5-2222-B144-BDB6-6410D7E4916D}" destId="{EBD40371-11D7-F547-8D50-DE34AF9A9F91}" srcOrd="0" destOrd="2" presId="urn:microsoft.com/office/officeart/2005/8/layout/chevron2"/>
    <dgm:cxn modelId="{7C73C18B-E87D-744C-AD37-C8726ECE662B}" srcId="{655EA882-4195-CB4A-A240-31557EDC768E}" destId="{0307D1E6-A46F-6742-BB24-44C1CA65C26D}" srcOrd="0" destOrd="0" parTransId="{E2F968A5-50AB-6048-A1D3-1374DF859B40}" sibTransId="{473D4A50-84C4-8748-AE3F-54E26335E2E8}"/>
    <dgm:cxn modelId="{2F0CD98E-BCED-F449-B447-9CC6F30D96AF}" srcId="{948E2B8D-67F0-FD48-9AA6-076A19818BFE}" destId="{CEA05D11-C6D2-6A40-95B2-D24B134F7E27}" srcOrd="2" destOrd="0" parTransId="{80053364-59C6-7146-B812-913A5DF8A9BC}" sibTransId="{4FB5C68E-BA5A-2148-9826-1D05C1F8136E}"/>
    <dgm:cxn modelId="{E42BE496-E255-F940-BF88-48625DD47708}" srcId="{655EA882-4195-CB4A-A240-31557EDC768E}" destId="{9ECB0C82-2B25-2E4E-ACA8-6B58D25943DB}" srcOrd="1" destOrd="0" parTransId="{724DCAA6-4C8B-4C4F-BAE5-C7F39D1E75D9}" sibTransId="{54BA3A48-FF70-724B-B2E9-A5C97ED8C73F}"/>
    <dgm:cxn modelId="{0B00FEA4-D1BE-2A44-9073-0F452C64BEA6}" type="presOf" srcId="{CEA05D11-C6D2-6A40-95B2-D24B134F7E27}" destId="{C867C8A0-94FD-7048-B96C-66A31DCCE50A}" srcOrd="0" destOrd="0" presId="urn:microsoft.com/office/officeart/2005/8/layout/chevron2"/>
    <dgm:cxn modelId="{67B17AB2-FFEA-7D44-8A5A-7895B6925276}" srcId="{4E25DBEA-8D27-B140-B911-27298EF5A3CE}" destId="{DF282A03-1332-3249-859C-AC261133436E}" srcOrd="0" destOrd="0" parTransId="{1A1CDE3E-D81F-3D4F-B641-B2411D96CD30}" sibTransId="{AC66D640-7BC2-B845-B719-7B1093BB5BEB}"/>
    <dgm:cxn modelId="{8A9A0FB9-FD5D-5842-A92D-C9C85277CAAB}" type="presOf" srcId="{DF282A03-1332-3249-859C-AC261133436E}" destId="{EA374D07-150F-AF4E-BFB8-8415BB332D77}" srcOrd="0" destOrd="0" presId="urn:microsoft.com/office/officeart/2005/8/layout/chevron2"/>
    <dgm:cxn modelId="{6D5D3CD2-F22E-A74E-A143-EA729255D464}" type="presOf" srcId="{7A992A95-A743-7047-B10E-6FF35ED74B15}" destId="{CC67AB0D-2E48-744D-9740-252F00B7EE3D}" srcOrd="0" destOrd="1" presId="urn:microsoft.com/office/officeart/2005/8/layout/chevron2"/>
    <dgm:cxn modelId="{B9696EEB-3E59-714C-9002-E5A3626E0337}" srcId="{CEA05D11-C6D2-6A40-95B2-D24B134F7E27}" destId="{7A992A95-A743-7047-B10E-6FF35ED74B15}" srcOrd="1" destOrd="0" parTransId="{0C0ED365-DC25-454C-9C44-ED72BFB2BC9E}" sibTransId="{618D5111-A6CD-EA47-9C96-F559AA2AD661}"/>
    <dgm:cxn modelId="{D02BBCEC-813E-9B4A-9650-37352C25EDC7}" srcId="{CEA05D11-C6D2-6A40-95B2-D24B134F7E27}" destId="{7A91EBAE-CEB9-DC4A-94F1-F55DD2AD6EEF}" srcOrd="0" destOrd="0" parTransId="{B220320F-EE9D-334B-9617-45D2B3FA9952}" sibTransId="{3F6F0D57-E6D7-CB44-AA9B-ECB0841CEEFC}"/>
    <dgm:cxn modelId="{5C7CAA11-1A08-7E4C-A057-E878217E51DF}" type="presParOf" srcId="{226EFB97-68E7-7B4E-A27B-832A4DD682B4}" destId="{4E54CE20-6892-D24C-BC96-CEAFBC64BB06}" srcOrd="0" destOrd="0" presId="urn:microsoft.com/office/officeart/2005/8/layout/chevron2"/>
    <dgm:cxn modelId="{88FBC7E4-DE75-DD4F-B99C-36AF5D6112F0}" type="presParOf" srcId="{4E54CE20-6892-D24C-BC96-CEAFBC64BB06}" destId="{373EDB53-19B2-2647-BF9A-4C7FE2D7AAF2}" srcOrd="0" destOrd="0" presId="urn:microsoft.com/office/officeart/2005/8/layout/chevron2"/>
    <dgm:cxn modelId="{E37DC6BE-D79F-554A-A9F1-A94FAD9CD4E2}" type="presParOf" srcId="{4E54CE20-6892-D24C-BC96-CEAFBC64BB06}" destId="{EBD40371-11D7-F547-8D50-DE34AF9A9F91}" srcOrd="1" destOrd="0" presId="urn:microsoft.com/office/officeart/2005/8/layout/chevron2"/>
    <dgm:cxn modelId="{11722383-1D2A-734A-B766-4B6249637576}" type="presParOf" srcId="{226EFB97-68E7-7B4E-A27B-832A4DD682B4}" destId="{84FAB5E1-D8B4-6A41-9C5B-85E16D258256}" srcOrd="1" destOrd="0" presId="urn:microsoft.com/office/officeart/2005/8/layout/chevron2"/>
    <dgm:cxn modelId="{1C9495C1-FD88-3C4B-B8F6-B07BC09CE901}" type="presParOf" srcId="{226EFB97-68E7-7B4E-A27B-832A4DD682B4}" destId="{F9B7E00C-15E5-C44B-9093-0E3DDC032FB9}" srcOrd="2" destOrd="0" presId="urn:microsoft.com/office/officeart/2005/8/layout/chevron2"/>
    <dgm:cxn modelId="{7C3D9405-93BC-D94C-80DA-7103184488A8}" type="presParOf" srcId="{F9B7E00C-15E5-C44B-9093-0E3DDC032FB9}" destId="{909C1E1D-9B5D-EE4D-9B2E-689BBA30AD61}" srcOrd="0" destOrd="0" presId="urn:microsoft.com/office/officeart/2005/8/layout/chevron2"/>
    <dgm:cxn modelId="{A753C3A7-A1B5-7B49-A829-961FEC9E0934}" type="presParOf" srcId="{F9B7E00C-15E5-C44B-9093-0E3DDC032FB9}" destId="{EA374D07-150F-AF4E-BFB8-8415BB332D77}" srcOrd="1" destOrd="0" presId="urn:microsoft.com/office/officeart/2005/8/layout/chevron2"/>
    <dgm:cxn modelId="{F93C6853-223D-8A44-8F21-C49040E3F8B0}" type="presParOf" srcId="{226EFB97-68E7-7B4E-A27B-832A4DD682B4}" destId="{EAEC39EC-CBE6-E44E-BB54-F1249A93E095}" srcOrd="3" destOrd="0" presId="urn:microsoft.com/office/officeart/2005/8/layout/chevron2"/>
    <dgm:cxn modelId="{980EF5DB-D243-314C-AE1C-159B0CBF00EC}" type="presParOf" srcId="{226EFB97-68E7-7B4E-A27B-832A4DD682B4}" destId="{1469F883-FD3D-034F-8160-9515071D85E1}" srcOrd="4" destOrd="0" presId="urn:microsoft.com/office/officeart/2005/8/layout/chevron2"/>
    <dgm:cxn modelId="{E316DEE6-959F-1B42-B983-1A78E960A431}" type="presParOf" srcId="{1469F883-FD3D-034F-8160-9515071D85E1}" destId="{C867C8A0-94FD-7048-B96C-66A31DCCE50A}" srcOrd="0" destOrd="0" presId="urn:microsoft.com/office/officeart/2005/8/layout/chevron2"/>
    <dgm:cxn modelId="{FAF145FE-3A1C-904A-962C-60BED5D4DA99}" type="presParOf" srcId="{1469F883-FD3D-034F-8160-9515071D85E1}" destId="{CC67AB0D-2E48-744D-9740-252F00B7EE3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176FF3-FF26-754F-AE72-520D6A12D3A3}" type="doc">
      <dgm:prSet loTypeId="urn:microsoft.com/office/officeart/2005/8/layout/vList5" loCatId="" qsTypeId="urn:microsoft.com/office/officeart/2005/8/quickstyle/simple4" qsCatId="simple" csTypeId="urn:microsoft.com/office/officeart/2005/8/colors/colorful4" csCatId="colorful" phldr="1"/>
      <dgm:spPr/>
      <dgm:t>
        <a:bodyPr/>
        <a:lstStyle/>
        <a:p>
          <a:endParaRPr lang="en-US"/>
        </a:p>
      </dgm:t>
    </dgm:pt>
    <dgm:pt modelId="{8FC24DE3-222A-5642-AF61-23AD67C6780A}">
      <dgm:prSet phldrT="[Text]"/>
      <dgm:spPr/>
      <dgm:t>
        <a:bodyPr/>
        <a:lstStyle/>
        <a:p>
          <a:r>
            <a:rPr lang="en-US" dirty="0" err="1"/>
            <a:t>Passion</a:t>
          </a:r>
          <a:r>
            <a:rPr lang="en-US" dirty="0" err="1">
              <a:sym typeface="Wingdings" panose="05000000000000000000" pitchFamily="2" charset="2"/>
            </a:rPr>
            <a:t></a:t>
          </a:r>
          <a:r>
            <a:rPr lang="en-US" dirty="0" err="1"/>
            <a:t>Path</a:t>
          </a:r>
          <a:r>
            <a:rPr lang="en-US" dirty="0" err="1">
              <a:sym typeface="Wingdings" panose="05000000000000000000" pitchFamily="2" charset="2"/>
            </a:rPr>
            <a:t></a:t>
          </a:r>
          <a:r>
            <a:rPr lang="en-US" dirty="0" err="1"/>
            <a:t>Plan</a:t>
          </a:r>
          <a:endParaRPr lang="en-US" dirty="0"/>
        </a:p>
      </dgm:t>
    </dgm:pt>
    <dgm:pt modelId="{E1D55C0A-A1A4-C443-B50D-E12D9FB2999B}" type="parTrans" cxnId="{69D35EAE-83D9-B343-AE68-A2AA2BCB425B}">
      <dgm:prSet/>
      <dgm:spPr/>
      <dgm:t>
        <a:bodyPr/>
        <a:lstStyle/>
        <a:p>
          <a:endParaRPr lang="en-US"/>
        </a:p>
      </dgm:t>
    </dgm:pt>
    <dgm:pt modelId="{90A95F70-D111-C847-B89F-97666CFEE2AF}" type="sibTrans" cxnId="{69D35EAE-83D9-B343-AE68-A2AA2BCB425B}">
      <dgm:prSet/>
      <dgm:spPr/>
      <dgm:t>
        <a:bodyPr/>
        <a:lstStyle/>
        <a:p>
          <a:endParaRPr lang="en-US"/>
        </a:p>
      </dgm:t>
    </dgm:pt>
    <dgm:pt modelId="{FF947A55-1853-C94E-BCAC-AE566E8B8552}">
      <dgm:prSet phldrT="[Text]" custT="1"/>
      <dgm:spPr/>
      <dgm:t>
        <a:bodyPr/>
        <a:lstStyle/>
        <a:p>
          <a:r>
            <a:rPr lang="en-US" sz="1600" dirty="0"/>
            <a:t>Do something you enjoy and care about.</a:t>
          </a:r>
        </a:p>
      </dgm:t>
    </dgm:pt>
    <dgm:pt modelId="{B413F554-0E72-6540-B8CB-3A3BB311B063}" type="parTrans" cxnId="{4F6CDD0B-E80C-964F-855F-345470E00433}">
      <dgm:prSet/>
      <dgm:spPr/>
      <dgm:t>
        <a:bodyPr/>
        <a:lstStyle/>
        <a:p>
          <a:endParaRPr lang="en-US"/>
        </a:p>
      </dgm:t>
    </dgm:pt>
    <dgm:pt modelId="{EF7399E6-EDB7-A540-9F64-02C05F541726}" type="sibTrans" cxnId="{4F6CDD0B-E80C-964F-855F-345470E00433}">
      <dgm:prSet/>
      <dgm:spPr/>
      <dgm:t>
        <a:bodyPr/>
        <a:lstStyle/>
        <a:p>
          <a:endParaRPr lang="en-US"/>
        </a:p>
      </dgm:t>
    </dgm:pt>
    <dgm:pt modelId="{2430CEA1-220D-9047-BFA7-049ECDCA4E20}">
      <dgm:prSet phldrT="[Text]"/>
      <dgm:spPr/>
      <dgm:t>
        <a:bodyPr/>
        <a:lstStyle/>
        <a:p>
          <a:r>
            <a:rPr lang="en-US" dirty="0"/>
            <a:t>Experience</a:t>
          </a:r>
        </a:p>
      </dgm:t>
    </dgm:pt>
    <dgm:pt modelId="{3D888012-4B68-4B46-A55D-06B6D2B9089A}" type="parTrans" cxnId="{71B1A200-F922-9D4C-8102-350CEC16CDBA}">
      <dgm:prSet/>
      <dgm:spPr/>
      <dgm:t>
        <a:bodyPr/>
        <a:lstStyle/>
        <a:p>
          <a:endParaRPr lang="en-US"/>
        </a:p>
      </dgm:t>
    </dgm:pt>
    <dgm:pt modelId="{1DD111AB-97FA-8344-9BF0-B437B4BCA449}" type="sibTrans" cxnId="{71B1A200-F922-9D4C-8102-350CEC16CDBA}">
      <dgm:prSet/>
      <dgm:spPr/>
      <dgm:t>
        <a:bodyPr/>
        <a:lstStyle/>
        <a:p>
          <a:endParaRPr lang="en-US"/>
        </a:p>
      </dgm:t>
    </dgm:pt>
    <dgm:pt modelId="{0B1C477E-B74D-C042-9946-C39278AA2BDE}">
      <dgm:prSet phldrT="[Text]" custT="1"/>
      <dgm:spPr/>
      <dgm:t>
        <a:bodyPr/>
        <a:lstStyle/>
        <a:p>
          <a:r>
            <a:rPr lang="en-US" sz="1600" dirty="0"/>
            <a:t>Participate in research experiences, internships, and service.</a:t>
          </a:r>
        </a:p>
      </dgm:t>
    </dgm:pt>
    <dgm:pt modelId="{A29B30E3-1CE4-AB45-AFBC-1BFA299F0B85}" type="parTrans" cxnId="{FAA2AE57-8D41-5E44-B29D-29B56ADF617E}">
      <dgm:prSet/>
      <dgm:spPr/>
      <dgm:t>
        <a:bodyPr/>
        <a:lstStyle/>
        <a:p>
          <a:endParaRPr lang="en-US"/>
        </a:p>
      </dgm:t>
    </dgm:pt>
    <dgm:pt modelId="{1CB6B565-C82D-7E48-896E-318F55B30969}" type="sibTrans" cxnId="{FAA2AE57-8D41-5E44-B29D-29B56ADF617E}">
      <dgm:prSet/>
      <dgm:spPr/>
      <dgm:t>
        <a:bodyPr/>
        <a:lstStyle/>
        <a:p>
          <a:endParaRPr lang="en-US"/>
        </a:p>
      </dgm:t>
    </dgm:pt>
    <dgm:pt modelId="{C0CE8901-F726-3B48-9586-284319C1F490}">
      <dgm:prSet phldrT="[Text]"/>
      <dgm:spPr/>
      <dgm:t>
        <a:bodyPr/>
        <a:lstStyle/>
        <a:p>
          <a:r>
            <a:rPr lang="en-US" dirty="0"/>
            <a:t>Connections</a:t>
          </a:r>
        </a:p>
      </dgm:t>
    </dgm:pt>
    <dgm:pt modelId="{A218D4E7-EE59-974A-AFE6-F1B10013F596}" type="parTrans" cxnId="{C9122459-8FEA-D64F-9FB9-240462F6FF65}">
      <dgm:prSet/>
      <dgm:spPr/>
      <dgm:t>
        <a:bodyPr/>
        <a:lstStyle/>
        <a:p>
          <a:endParaRPr lang="en-US"/>
        </a:p>
      </dgm:t>
    </dgm:pt>
    <dgm:pt modelId="{BFF13ED6-FC54-6A47-9FD1-F903D76DB2E9}" type="sibTrans" cxnId="{C9122459-8FEA-D64F-9FB9-240462F6FF65}">
      <dgm:prSet/>
      <dgm:spPr/>
      <dgm:t>
        <a:bodyPr/>
        <a:lstStyle/>
        <a:p>
          <a:endParaRPr lang="en-US"/>
        </a:p>
      </dgm:t>
    </dgm:pt>
    <dgm:pt modelId="{FD292342-4148-2646-B1CC-2ED7101E21A7}">
      <dgm:prSet phldrT="[Text]"/>
      <dgm:spPr/>
      <dgm:t>
        <a:bodyPr/>
        <a:lstStyle/>
        <a:p>
          <a:r>
            <a:rPr lang="en-US" dirty="0"/>
            <a:t>Network</a:t>
          </a:r>
        </a:p>
      </dgm:t>
    </dgm:pt>
    <dgm:pt modelId="{6566AE9B-73B9-F44E-B495-C836E4D48968}" type="parTrans" cxnId="{FD01AAE4-3C48-834D-BE5F-6A468B5DD46D}">
      <dgm:prSet/>
      <dgm:spPr/>
      <dgm:t>
        <a:bodyPr/>
        <a:lstStyle/>
        <a:p>
          <a:endParaRPr lang="en-US"/>
        </a:p>
      </dgm:t>
    </dgm:pt>
    <dgm:pt modelId="{42861974-EF82-B640-A082-B96E417137F1}" type="sibTrans" cxnId="{FD01AAE4-3C48-834D-BE5F-6A468B5DD46D}">
      <dgm:prSet/>
      <dgm:spPr/>
      <dgm:t>
        <a:bodyPr/>
        <a:lstStyle/>
        <a:p>
          <a:endParaRPr lang="en-US"/>
        </a:p>
      </dgm:t>
    </dgm:pt>
    <dgm:pt modelId="{B2F5C074-C1B2-8A4F-B1E3-3A7A9F91D422}">
      <dgm:prSet phldrT="[Text]"/>
      <dgm:spPr/>
      <dgm:t>
        <a:bodyPr/>
        <a:lstStyle/>
        <a:p>
          <a:r>
            <a:rPr lang="en-US" dirty="0"/>
            <a:t>Be vigilant – be on the lookout for good opportunities.</a:t>
          </a:r>
        </a:p>
      </dgm:t>
    </dgm:pt>
    <dgm:pt modelId="{91EF02B4-3559-C944-BBB2-C068CCBBC9CD}" type="parTrans" cxnId="{C9A60DD8-916B-B744-BCC6-4778BB715827}">
      <dgm:prSet/>
      <dgm:spPr/>
      <dgm:t>
        <a:bodyPr/>
        <a:lstStyle/>
        <a:p>
          <a:endParaRPr lang="en-US"/>
        </a:p>
      </dgm:t>
    </dgm:pt>
    <dgm:pt modelId="{35CDBF4D-53A7-3843-81A7-72B7F099E4C2}" type="sibTrans" cxnId="{C9A60DD8-916B-B744-BCC6-4778BB715827}">
      <dgm:prSet/>
      <dgm:spPr/>
      <dgm:t>
        <a:bodyPr/>
        <a:lstStyle/>
        <a:p>
          <a:endParaRPr lang="en-US"/>
        </a:p>
      </dgm:t>
    </dgm:pt>
    <dgm:pt modelId="{365BCE52-3D82-F74C-A4DC-7513B5710C2D}">
      <dgm:prSet phldrT="[Text]" custT="1"/>
      <dgm:spPr/>
      <dgm:t>
        <a:bodyPr/>
        <a:lstStyle/>
        <a:p>
          <a:r>
            <a:rPr lang="en-US" sz="1600" dirty="0"/>
            <a:t>Find your passion and your pathway – create a plan of action.</a:t>
          </a:r>
        </a:p>
      </dgm:t>
    </dgm:pt>
    <dgm:pt modelId="{9D332AFC-D3B9-7747-9EC5-42FEE97645F0}" type="parTrans" cxnId="{A42679C1-8FA7-5040-9F22-860139C1FEBD}">
      <dgm:prSet/>
      <dgm:spPr/>
      <dgm:t>
        <a:bodyPr/>
        <a:lstStyle/>
        <a:p>
          <a:endParaRPr lang="en-US"/>
        </a:p>
      </dgm:t>
    </dgm:pt>
    <dgm:pt modelId="{2BC8E587-E3C1-AF41-B5F3-5DB9240D7FA7}" type="sibTrans" cxnId="{A42679C1-8FA7-5040-9F22-860139C1FEBD}">
      <dgm:prSet/>
      <dgm:spPr/>
      <dgm:t>
        <a:bodyPr/>
        <a:lstStyle/>
        <a:p>
          <a:endParaRPr lang="en-US"/>
        </a:p>
      </dgm:t>
    </dgm:pt>
    <dgm:pt modelId="{DCF22ADF-727B-49BB-9ED4-34E95F6E95F1}">
      <dgm:prSet phldrT="[Text]"/>
      <dgm:spPr/>
      <dgm:t>
        <a:bodyPr/>
        <a:lstStyle/>
        <a:p>
          <a:r>
            <a:rPr lang="en-US" dirty="0"/>
            <a:t>Resources</a:t>
          </a:r>
        </a:p>
      </dgm:t>
    </dgm:pt>
    <dgm:pt modelId="{ED3D2D89-AA1F-4A14-8FCD-668A6328BF6C}" type="parTrans" cxnId="{34BC1F7F-2EA4-47D0-BE17-45F5EE19407B}">
      <dgm:prSet/>
      <dgm:spPr/>
      <dgm:t>
        <a:bodyPr/>
        <a:lstStyle/>
        <a:p>
          <a:endParaRPr lang="en-US"/>
        </a:p>
      </dgm:t>
    </dgm:pt>
    <dgm:pt modelId="{A224119D-E9DC-4208-9AFF-CE34638312BB}" type="sibTrans" cxnId="{34BC1F7F-2EA4-47D0-BE17-45F5EE19407B}">
      <dgm:prSet/>
      <dgm:spPr/>
      <dgm:t>
        <a:bodyPr/>
        <a:lstStyle/>
        <a:p>
          <a:endParaRPr lang="en-US"/>
        </a:p>
      </dgm:t>
    </dgm:pt>
    <dgm:pt modelId="{6BDCAD37-DDD3-4636-900C-8A1F80321211}">
      <dgm:prSet phldrT="[Text]" custT="1"/>
      <dgm:spPr/>
      <dgm:t>
        <a:bodyPr/>
        <a:lstStyle/>
        <a:p>
          <a:r>
            <a:rPr lang="en-US" sz="1600" dirty="0"/>
            <a:t>Ask counselors and advisors for advice and information about opportunities.</a:t>
          </a:r>
        </a:p>
      </dgm:t>
    </dgm:pt>
    <dgm:pt modelId="{CF81FBA2-B09D-441C-BB49-45CAE3C848C4}" type="parTrans" cxnId="{5454F6E9-B704-4A72-8CEF-F1777A9A603B}">
      <dgm:prSet/>
      <dgm:spPr/>
      <dgm:t>
        <a:bodyPr/>
        <a:lstStyle/>
        <a:p>
          <a:endParaRPr lang="en-US"/>
        </a:p>
      </dgm:t>
    </dgm:pt>
    <dgm:pt modelId="{949E12DF-CA4A-4E88-9C90-0341FC6DEDA2}" type="sibTrans" cxnId="{5454F6E9-B704-4A72-8CEF-F1777A9A603B}">
      <dgm:prSet/>
      <dgm:spPr/>
      <dgm:t>
        <a:bodyPr/>
        <a:lstStyle/>
        <a:p>
          <a:endParaRPr lang="en-US"/>
        </a:p>
      </dgm:t>
    </dgm:pt>
    <dgm:pt modelId="{26BA3DD9-A94F-42C9-8FA5-B3B18E745FB3}">
      <dgm:prSet phldrT="[Text]"/>
      <dgm:spPr/>
      <dgm:t>
        <a:bodyPr/>
        <a:lstStyle/>
        <a:p>
          <a:r>
            <a:rPr lang="en-US" dirty="0"/>
            <a:t>Use your recommendations.</a:t>
          </a:r>
        </a:p>
      </dgm:t>
    </dgm:pt>
    <dgm:pt modelId="{51AF02DB-2FA3-4847-97E6-7BCF65DD5E74}" type="parTrans" cxnId="{C38CCC89-5449-4722-BA17-5FA0D7EABBF0}">
      <dgm:prSet/>
      <dgm:spPr/>
      <dgm:t>
        <a:bodyPr/>
        <a:lstStyle/>
        <a:p>
          <a:endParaRPr lang="en-US"/>
        </a:p>
      </dgm:t>
    </dgm:pt>
    <dgm:pt modelId="{88DFC105-0476-4EC5-BF51-95229B444827}" type="sibTrans" cxnId="{C38CCC89-5449-4722-BA17-5FA0D7EABBF0}">
      <dgm:prSet/>
      <dgm:spPr/>
      <dgm:t>
        <a:bodyPr/>
        <a:lstStyle/>
        <a:p>
          <a:endParaRPr lang="en-US"/>
        </a:p>
      </dgm:t>
    </dgm:pt>
    <dgm:pt modelId="{C0282B1C-6304-F247-A5D6-9C5D030819EF}">
      <dgm:prSet phldrT="[Text]" custT="1"/>
      <dgm:spPr/>
      <dgm:t>
        <a:bodyPr/>
        <a:lstStyle/>
        <a:p>
          <a:r>
            <a:rPr lang="en-US" sz="1600" dirty="0"/>
            <a:t>Use this to figure out what you want </a:t>
          </a:r>
          <a:r>
            <a:rPr lang="en-US" sz="1600" i="1" dirty="0"/>
            <a:t>and</a:t>
          </a:r>
          <a:r>
            <a:rPr lang="en-US" sz="1600" dirty="0"/>
            <a:t> what you don’t want in a career.</a:t>
          </a:r>
        </a:p>
      </dgm:t>
    </dgm:pt>
    <dgm:pt modelId="{A9289D18-91E5-BE4E-A7C6-DBCE13CF4145}" type="parTrans" cxnId="{C1AAD3D6-65BF-CB4A-89A4-50B1532E30B5}">
      <dgm:prSet/>
      <dgm:spPr/>
      <dgm:t>
        <a:bodyPr/>
        <a:lstStyle/>
        <a:p>
          <a:endParaRPr lang="en-US"/>
        </a:p>
      </dgm:t>
    </dgm:pt>
    <dgm:pt modelId="{86D00C6D-7A59-0F49-A066-74104480B197}" type="sibTrans" cxnId="{C1AAD3D6-65BF-CB4A-89A4-50B1532E30B5}">
      <dgm:prSet/>
      <dgm:spPr/>
      <dgm:t>
        <a:bodyPr/>
        <a:lstStyle/>
        <a:p>
          <a:endParaRPr lang="en-US"/>
        </a:p>
      </dgm:t>
    </dgm:pt>
    <dgm:pt modelId="{735A46C2-4EC5-B04D-AA50-98CC091222F7}">
      <dgm:prSet phldrT="[Text]" custT="1"/>
      <dgm:spPr/>
      <dgm:t>
        <a:bodyPr/>
        <a:lstStyle/>
        <a:p>
          <a:r>
            <a:rPr lang="en-US" sz="1600" dirty="0"/>
            <a:t>Leverage the connections you made in your internships and other experiences.</a:t>
          </a:r>
        </a:p>
      </dgm:t>
    </dgm:pt>
    <dgm:pt modelId="{9BBC3237-D05B-274A-9B99-C032B910F1BB}" type="parTrans" cxnId="{967D3028-31F7-DF43-AB9E-88C6ADE4AF00}">
      <dgm:prSet/>
      <dgm:spPr/>
      <dgm:t>
        <a:bodyPr/>
        <a:lstStyle/>
        <a:p>
          <a:endParaRPr lang="en-US"/>
        </a:p>
      </dgm:t>
    </dgm:pt>
    <dgm:pt modelId="{E9CAE1EB-9019-004E-82CB-B2AB1BF516E1}" type="sibTrans" cxnId="{967D3028-31F7-DF43-AB9E-88C6ADE4AF00}">
      <dgm:prSet/>
      <dgm:spPr/>
      <dgm:t>
        <a:bodyPr/>
        <a:lstStyle/>
        <a:p>
          <a:endParaRPr lang="en-US"/>
        </a:p>
      </dgm:t>
    </dgm:pt>
    <dgm:pt modelId="{E53D1343-6B30-2643-AC9D-A538A1E68DA8}">
      <dgm:prSet phldrT="[Text]" custT="1"/>
      <dgm:spPr/>
      <dgm:t>
        <a:bodyPr/>
        <a:lstStyle/>
        <a:p>
          <a:r>
            <a:rPr lang="en-US" sz="1600" dirty="0"/>
            <a:t>Join organizations and volunteer </a:t>
          </a:r>
          <a:r>
            <a:rPr lang="en-US" sz="1600" dirty="0">
              <a:sym typeface="Wingdings"/>
            </a:rPr>
            <a:t></a:t>
          </a:r>
          <a:endParaRPr lang="en-US" sz="1600" dirty="0"/>
        </a:p>
      </dgm:t>
    </dgm:pt>
    <dgm:pt modelId="{6BEF09CF-7546-FB4F-B76F-CE36E4169634}" type="parTrans" cxnId="{804EC1BC-DD5B-4A48-AFEB-05A9B92DF61E}">
      <dgm:prSet/>
      <dgm:spPr/>
      <dgm:t>
        <a:bodyPr/>
        <a:lstStyle/>
        <a:p>
          <a:endParaRPr lang="en-US"/>
        </a:p>
      </dgm:t>
    </dgm:pt>
    <dgm:pt modelId="{076B01B9-4FC8-B84C-A8FD-F773C4D35B9F}" type="sibTrans" cxnId="{804EC1BC-DD5B-4A48-AFEB-05A9B92DF61E}">
      <dgm:prSet/>
      <dgm:spPr/>
      <dgm:t>
        <a:bodyPr/>
        <a:lstStyle/>
        <a:p>
          <a:endParaRPr lang="en-US"/>
        </a:p>
      </dgm:t>
    </dgm:pt>
    <dgm:pt modelId="{700744AC-DA1C-4443-9ABD-DEA039E8BE5C}">
      <dgm:prSet phldrT="[Text]" custT="1"/>
      <dgm:spPr/>
      <dgm:t>
        <a:bodyPr/>
        <a:lstStyle/>
        <a:p>
          <a:r>
            <a:rPr lang="en-US" sz="1600" dirty="0"/>
            <a:t>Use the Internet wisely.</a:t>
          </a:r>
        </a:p>
      </dgm:t>
    </dgm:pt>
    <dgm:pt modelId="{B083E891-9C76-EC48-B90F-0DEEE8AD0D76}" type="parTrans" cxnId="{299B813C-3955-CB4A-B90A-E00C17467DC4}">
      <dgm:prSet/>
      <dgm:spPr/>
      <dgm:t>
        <a:bodyPr/>
        <a:lstStyle/>
        <a:p>
          <a:endParaRPr lang="en-US"/>
        </a:p>
      </dgm:t>
    </dgm:pt>
    <dgm:pt modelId="{985CCE05-5432-9045-B2BC-F353B367C21B}" type="sibTrans" cxnId="{299B813C-3955-CB4A-B90A-E00C17467DC4}">
      <dgm:prSet/>
      <dgm:spPr/>
      <dgm:t>
        <a:bodyPr/>
        <a:lstStyle/>
        <a:p>
          <a:endParaRPr lang="en-US"/>
        </a:p>
      </dgm:t>
    </dgm:pt>
    <dgm:pt modelId="{91A4E98C-6B43-3045-B961-5BCD989D12DD}" type="pres">
      <dgm:prSet presAssocID="{B4176FF3-FF26-754F-AE72-520D6A12D3A3}" presName="Name0" presStyleCnt="0">
        <dgm:presLayoutVars>
          <dgm:dir/>
          <dgm:animLvl val="lvl"/>
          <dgm:resizeHandles val="exact"/>
        </dgm:presLayoutVars>
      </dgm:prSet>
      <dgm:spPr/>
    </dgm:pt>
    <dgm:pt modelId="{7FC27C55-E44A-F147-A858-F740852644B6}" type="pres">
      <dgm:prSet presAssocID="{8FC24DE3-222A-5642-AF61-23AD67C6780A}" presName="linNode" presStyleCnt="0"/>
      <dgm:spPr/>
    </dgm:pt>
    <dgm:pt modelId="{39B92000-4D18-A54D-9000-F8C8930E497C}" type="pres">
      <dgm:prSet presAssocID="{8FC24DE3-222A-5642-AF61-23AD67C6780A}" presName="parentText" presStyleLbl="node1" presStyleIdx="0" presStyleCnt="4">
        <dgm:presLayoutVars>
          <dgm:chMax val="1"/>
          <dgm:bulletEnabled val="1"/>
        </dgm:presLayoutVars>
      </dgm:prSet>
      <dgm:spPr/>
    </dgm:pt>
    <dgm:pt modelId="{438FC78F-B5E1-4C4D-A7DF-1C83F235C338}" type="pres">
      <dgm:prSet presAssocID="{8FC24DE3-222A-5642-AF61-23AD67C6780A}" presName="descendantText" presStyleLbl="alignAccFollowNode1" presStyleIdx="0" presStyleCnt="4">
        <dgm:presLayoutVars>
          <dgm:bulletEnabled val="1"/>
        </dgm:presLayoutVars>
      </dgm:prSet>
      <dgm:spPr/>
    </dgm:pt>
    <dgm:pt modelId="{B9FF9825-7177-D643-AB5D-ED4BAD72A588}" type="pres">
      <dgm:prSet presAssocID="{90A95F70-D111-C847-B89F-97666CFEE2AF}" presName="sp" presStyleCnt="0"/>
      <dgm:spPr/>
    </dgm:pt>
    <dgm:pt modelId="{37BC995B-8F8F-A645-B34A-210294495339}" type="pres">
      <dgm:prSet presAssocID="{2430CEA1-220D-9047-BFA7-049ECDCA4E20}" presName="linNode" presStyleCnt="0"/>
      <dgm:spPr/>
    </dgm:pt>
    <dgm:pt modelId="{413A1FD0-96C9-9844-9782-171040148C16}" type="pres">
      <dgm:prSet presAssocID="{2430CEA1-220D-9047-BFA7-049ECDCA4E20}" presName="parentText" presStyleLbl="node1" presStyleIdx="1" presStyleCnt="4">
        <dgm:presLayoutVars>
          <dgm:chMax val="1"/>
          <dgm:bulletEnabled val="1"/>
        </dgm:presLayoutVars>
      </dgm:prSet>
      <dgm:spPr/>
    </dgm:pt>
    <dgm:pt modelId="{9DC34ECA-F940-2D4F-9F4E-1D2A1560F27D}" type="pres">
      <dgm:prSet presAssocID="{2430CEA1-220D-9047-BFA7-049ECDCA4E20}" presName="descendantText" presStyleLbl="alignAccFollowNode1" presStyleIdx="1" presStyleCnt="4" custScaleY="142897">
        <dgm:presLayoutVars>
          <dgm:bulletEnabled val="1"/>
        </dgm:presLayoutVars>
      </dgm:prSet>
      <dgm:spPr/>
    </dgm:pt>
    <dgm:pt modelId="{B20B3E19-4F8A-114D-86AE-548F3FFF2B8A}" type="pres">
      <dgm:prSet presAssocID="{1DD111AB-97FA-8344-9BF0-B437B4BCA449}" presName="sp" presStyleCnt="0"/>
      <dgm:spPr/>
    </dgm:pt>
    <dgm:pt modelId="{59811BC7-64E0-4C55-B7B2-F4B145270022}" type="pres">
      <dgm:prSet presAssocID="{DCF22ADF-727B-49BB-9ED4-34E95F6E95F1}" presName="linNode" presStyleCnt="0"/>
      <dgm:spPr/>
    </dgm:pt>
    <dgm:pt modelId="{F7B5E793-CE1F-476C-BFE3-CF8FAB2FF1D4}" type="pres">
      <dgm:prSet presAssocID="{DCF22ADF-727B-49BB-9ED4-34E95F6E95F1}" presName="parentText" presStyleLbl="node1" presStyleIdx="2" presStyleCnt="4">
        <dgm:presLayoutVars>
          <dgm:chMax val="1"/>
          <dgm:bulletEnabled val="1"/>
        </dgm:presLayoutVars>
      </dgm:prSet>
      <dgm:spPr/>
    </dgm:pt>
    <dgm:pt modelId="{ACFE5B10-C813-47B2-81AB-7E226F6E7CF9}" type="pres">
      <dgm:prSet presAssocID="{DCF22ADF-727B-49BB-9ED4-34E95F6E95F1}" presName="descendantText" presStyleLbl="alignAccFollowNode1" presStyleIdx="2" presStyleCnt="4" custScaleY="131743">
        <dgm:presLayoutVars>
          <dgm:bulletEnabled val="1"/>
        </dgm:presLayoutVars>
      </dgm:prSet>
      <dgm:spPr/>
    </dgm:pt>
    <dgm:pt modelId="{4AF9B75E-DA5F-4BF5-A782-A5C59725E0FA}" type="pres">
      <dgm:prSet presAssocID="{A224119D-E9DC-4208-9AFF-CE34638312BB}" presName="sp" presStyleCnt="0"/>
      <dgm:spPr/>
    </dgm:pt>
    <dgm:pt modelId="{164D0E87-EEBE-B948-A609-DED0E48F9760}" type="pres">
      <dgm:prSet presAssocID="{C0CE8901-F726-3B48-9586-284319C1F490}" presName="linNode" presStyleCnt="0"/>
      <dgm:spPr/>
    </dgm:pt>
    <dgm:pt modelId="{B9AEA851-4975-5743-A49E-DFBFCD83F8D4}" type="pres">
      <dgm:prSet presAssocID="{C0CE8901-F726-3B48-9586-284319C1F490}" presName="parentText" presStyleLbl="node1" presStyleIdx="3" presStyleCnt="4">
        <dgm:presLayoutVars>
          <dgm:chMax val="1"/>
          <dgm:bulletEnabled val="1"/>
        </dgm:presLayoutVars>
      </dgm:prSet>
      <dgm:spPr/>
    </dgm:pt>
    <dgm:pt modelId="{A4386B48-799B-9947-A23A-96A8E8F3997F}" type="pres">
      <dgm:prSet presAssocID="{C0CE8901-F726-3B48-9586-284319C1F490}" presName="descendantText" presStyleLbl="alignAccFollowNode1" presStyleIdx="3" presStyleCnt="4">
        <dgm:presLayoutVars>
          <dgm:bulletEnabled val="1"/>
        </dgm:presLayoutVars>
      </dgm:prSet>
      <dgm:spPr/>
    </dgm:pt>
  </dgm:ptLst>
  <dgm:cxnLst>
    <dgm:cxn modelId="{71B1A200-F922-9D4C-8102-350CEC16CDBA}" srcId="{B4176FF3-FF26-754F-AE72-520D6A12D3A3}" destId="{2430CEA1-220D-9047-BFA7-049ECDCA4E20}" srcOrd="1" destOrd="0" parTransId="{3D888012-4B68-4B46-A55D-06B6D2B9089A}" sibTransId="{1DD111AB-97FA-8344-9BF0-B437B4BCA449}"/>
    <dgm:cxn modelId="{4F6CDD0B-E80C-964F-855F-345470E00433}" srcId="{8FC24DE3-222A-5642-AF61-23AD67C6780A}" destId="{FF947A55-1853-C94E-BCAC-AE566E8B8552}" srcOrd="0" destOrd="0" parTransId="{B413F554-0E72-6540-B8CB-3A3BB311B063}" sibTransId="{EF7399E6-EDB7-A540-9F64-02C05F541726}"/>
    <dgm:cxn modelId="{6A12E410-3866-D447-ACB7-90A245589E73}" type="presOf" srcId="{365BCE52-3D82-F74C-A4DC-7513B5710C2D}" destId="{438FC78F-B5E1-4C4D-A7DF-1C83F235C338}" srcOrd="0" destOrd="1" presId="urn:microsoft.com/office/officeart/2005/8/layout/vList5"/>
    <dgm:cxn modelId="{F8FABA1A-1F32-9041-9761-CBC78BC712E8}" type="presOf" srcId="{700744AC-DA1C-4443-9ABD-DEA039E8BE5C}" destId="{ACFE5B10-C813-47B2-81AB-7E226F6E7CF9}" srcOrd="0" destOrd="1" presId="urn:microsoft.com/office/officeart/2005/8/layout/vList5"/>
    <dgm:cxn modelId="{967D3028-31F7-DF43-AB9E-88C6ADE4AF00}" srcId="{DCF22ADF-727B-49BB-9ED4-34E95F6E95F1}" destId="{735A46C2-4EC5-B04D-AA50-98CC091222F7}" srcOrd="2" destOrd="0" parTransId="{9BBC3237-D05B-274A-9B99-C032B910F1BB}" sibTransId="{E9CAE1EB-9019-004E-82CB-B2AB1BF516E1}"/>
    <dgm:cxn modelId="{299B813C-3955-CB4A-B90A-E00C17467DC4}" srcId="{DCF22ADF-727B-49BB-9ED4-34E95F6E95F1}" destId="{700744AC-DA1C-4443-9ABD-DEA039E8BE5C}" srcOrd="1" destOrd="0" parTransId="{B083E891-9C76-EC48-B90F-0DEEE8AD0D76}" sibTransId="{985CCE05-5432-9045-B2BC-F353B367C21B}"/>
    <dgm:cxn modelId="{B1844742-951A-0541-8D7A-3D6B94C3DEB6}" type="presOf" srcId="{735A46C2-4EC5-B04D-AA50-98CC091222F7}" destId="{ACFE5B10-C813-47B2-81AB-7E226F6E7CF9}" srcOrd="0" destOrd="2" presId="urn:microsoft.com/office/officeart/2005/8/layout/vList5"/>
    <dgm:cxn modelId="{45D53045-CC44-D54D-B9B5-DDFCA727C284}" type="presOf" srcId="{B4176FF3-FF26-754F-AE72-520D6A12D3A3}" destId="{91A4E98C-6B43-3045-B961-5BCD989D12DD}" srcOrd="0" destOrd="0" presId="urn:microsoft.com/office/officeart/2005/8/layout/vList5"/>
    <dgm:cxn modelId="{587C4447-2690-204F-8F7D-B001266B5098}" type="presOf" srcId="{DCF22ADF-727B-49BB-9ED4-34E95F6E95F1}" destId="{F7B5E793-CE1F-476C-BFE3-CF8FAB2FF1D4}" srcOrd="0" destOrd="0" presId="urn:microsoft.com/office/officeart/2005/8/layout/vList5"/>
    <dgm:cxn modelId="{5534C348-6395-7149-8AB3-F2D5EF240FD1}" type="presOf" srcId="{0B1C477E-B74D-C042-9946-C39278AA2BDE}" destId="{9DC34ECA-F940-2D4F-9F4E-1D2A1560F27D}" srcOrd="0" destOrd="0" presId="urn:microsoft.com/office/officeart/2005/8/layout/vList5"/>
    <dgm:cxn modelId="{34A5204B-EA12-584C-9670-A306610D2486}" type="presOf" srcId="{B2F5C074-C1B2-8A4F-B1E3-3A7A9F91D422}" destId="{A4386B48-799B-9947-A23A-96A8E8F3997F}" srcOrd="0" destOrd="2" presId="urn:microsoft.com/office/officeart/2005/8/layout/vList5"/>
    <dgm:cxn modelId="{E775F84D-6ECA-8346-A849-F6EC84D3BE79}" type="presOf" srcId="{6BDCAD37-DDD3-4636-900C-8A1F80321211}" destId="{ACFE5B10-C813-47B2-81AB-7E226F6E7CF9}" srcOrd="0" destOrd="0" presId="urn:microsoft.com/office/officeart/2005/8/layout/vList5"/>
    <dgm:cxn modelId="{9662FC6E-1C6A-C442-B9A3-0594AF2DBD3C}" type="presOf" srcId="{2430CEA1-220D-9047-BFA7-049ECDCA4E20}" destId="{413A1FD0-96C9-9844-9782-171040148C16}" srcOrd="0" destOrd="0" presId="urn:microsoft.com/office/officeart/2005/8/layout/vList5"/>
    <dgm:cxn modelId="{FAA2AE57-8D41-5E44-B29D-29B56ADF617E}" srcId="{2430CEA1-220D-9047-BFA7-049ECDCA4E20}" destId="{0B1C477E-B74D-C042-9946-C39278AA2BDE}" srcOrd="0" destOrd="0" parTransId="{A29B30E3-1CE4-AB45-AFBC-1BFA299F0B85}" sibTransId="{1CB6B565-C82D-7E48-896E-318F55B30969}"/>
    <dgm:cxn modelId="{C9122459-8FEA-D64F-9FB9-240462F6FF65}" srcId="{B4176FF3-FF26-754F-AE72-520D6A12D3A3}" destId="{C0CE8901-F726-3B48-9586-284319C1F490}" srcOrd="3" destOrd="0" parTransId="{A218D4E7-EE59-974A-AFE6-F1B10013F596}" sibTransId="{BFF13ED6-FC54-6A47-9FD1-F903D76DB2E9}"/>
    <dgm:cxn modelId="{34BC1F7F-2EA4-47D0-BE17-45F5EE19407B}" srcId="{B4176FF3-FF26-754F-AE72-520D6A12D3A3}" destId="{DCF22ADF-727B-49BB-9ED4-34E95F6E95F1}" srcOrd="2" destOrd="0" parTransId="{ED3D2D89-AA1F-4A14-8FCD-668A6328BF6C}" sibTransId="{A224119D-E9DC-4208-9AFF-CE34638312BB}"/>
    <dgm:cxn modelId="{C38CCC89-5449-4722-BA17-5FA0D7EABBF0}" srcId="{C0CE8901-F726-3B48-9586-284319C1F490}" destId="{26BA3DD9-A94F-42C9-8FA5-B3B18E745FB3}" srcOrd="1" destOrd="0" parTransId="{51AF02DB-2FA3-4847-97E6-7BCF65DD5E74}" sibTransId="{88DFC105-0476-4EC5-BF51-95229B444827}"/>
    <dgm:cxn modelId="{41E311A2-8608-3844-872C-0C6580F64BA6}" type="presOf" srcId="{8FC24DE3-222A-5642-AF61-23AD67C6780A}" destId="{39B92000-4D18-A54D-9000-F8C8930E497C}" srcOrd="0" destOrd="0" presId="urn:microsoft.com/office/officeart/2005/8/layout/vList5"/>
    <dgm:cxn modelId="{A4D61EAA-DAFC-9640-A3FC-7FE410DFA11E}" type="presOf" srcId="{26BA3DD9-A94F-42C9-8FA5-B3B18E745FB3}" destId="{A4386B48-799B-9947-A23A-96A8E8F3997F}" srcOrd="0" destOrd="1" presId="urn:microsoft.com/office/officeart/2005/8/layout/vList5"/>
    <dgm:cxn modelId="{69D35EAE-83D9-B343-AE68-A2AA2BCB425B}" srcId="{B4176FF3-FF26-754F-AE72-520D6A12D3A3}" destId="{8FC24DE3-222A-5642-AF61-23AD67C6780A}" srcOrd="0" destOrd="0" parTransId="{E1D55C0A-A1A4-C443-B50D-E12D9FB2999B}" sibTransId="{90A95F70-D111-C847-B89F-97666CFEE2AF}"/>
    <dgm:cxn modelId="{BAEEBEAE-F32B-C141-9836-5AC308127659}" type="presOf" srcId="{C0CE8901-F726-3B48-9586-284319C1F490}" destId="{B9AEA851-4975-5743-A49E-DFBFCD83F8D4}" srcOrd="0" destOrd="0" presId="urn:microsoft.com/office/officeart/2005/8/layout/vList5"/>
    <dgm:cxn modelId="{804EC1BC-DD5B-4A48-AFEB-05A9B92DF61E}" srcId="{2430CEA1-220D-9047-BFA7-049ECDCA4E20}" destId="{E53D1343-6B30-2643-AC9D-A538A1E68DA8}" srcOrd="1" destOrd="0" parTransId="{6BEF09CF-7546-FB4F-B76F-CE36E4169634}" sibTransId="{076B01B9-4FC8-B84C-A8FD-F773C4D35B9F}"/>
    <dgm:cxn modelId="{A42679C1-8FA7-5040-9F22-860139C1FEBD}" srcId="{8FC24DE3-222A-5642-AF61-23AD67C6780A}" destId="{365BCE52-3D82-F74C-A4DC-7513B5710C2D}" srcOrd="1" destOrd="0" parTransId="{9D332AFC-D3B9-7747-9EC5-42FEE97645F0}" sibTransId="{2BC8E587-E3C1-AF41-B5F3-5DB9240D7FA7}"/>
    <dgm:cxn modelId="{C1AAD3D6-65BF-CB4A-89A4-50B1532E30B5}" srcId="{2430CEA1-220D-9047-BFA7-049ECDCA4E20}" destId="{C0282B1C-6304-F247-A5D6-9C5D030819EF}" srcOrd="2" destOrd="0" parTransId="{A9289D18-91E5-BE4E-A7C6-DBCE13CF4145}" sibTransId="{86D00C6D-7A59-0F49-A066-74104480B197}"/>
    <dgm:cxn modelId="{C9A60DD8-916B-B744-BCC6-4778BB715827}" srcId="{C0CE8901-F726-3B48-9586-284319C1F490}" destId="{B2F5C074-C1B2-8A4F-B1E3-3A7A9F91D422}" srcOrd="2" destOrd="0" parTransId="{91EF02B4-3559-C944-BBB2-C068CCBBC9CD}" sibTransId="{35CDBF4D-53A7-3843-81A7-72B7F099E4C2}"/>
    <dgm:cxn modelId="{8833CEDE-BF26-9641-B98B-6535AF1F23EE}" type="presOf" srcId="{E53D1343-6B30-2643-AC9D-A538A1E68DA8}" destId="{9DC34ECA-F940-2D4F-9F4E-1D2A1560F27D}" srcOrd="0" destOrd="1" presId="urn:microsoft.com/office/officeart/2005/8/layout/vList5"/>
    <dgm:cxn modelId="{FD01AAE4-3C48-834D-BE5F-6A468B5DD46D}" srcId="{C0CE8901-F726-3B48-9586-284319C1F490}" destId="{FD292342-4148-2646-B1CC-2ED7101E21A7}" srcOrd="0" destOrd="0" parTransId="{6566AE9B-73B9-F44E-B495-C836E4D48968}" sibTransId="{42861974-EF82-B640-A082-B96E417137F1}"/>
    <dgm:cxn modelId="{0088DBE4-60B4-2A44-9CFA-E5F1771BA415}" type="presOf" srcId="{FD292342-4148-2646-B1CC-2ED7101E21A7}" destId="{A4386B48-799B-9947-A23A-96A8E8F3997F}" srcOrd="0" destOrd="0" presId="urn:microsoft.com/office/officeart/2005/8/layout/vList5"/>
    <dgm:cxn modelId="{5454F6E9-B704-4A72-8CEF-F1777A9A603B}" srcId="{DCF22ADF-727B-49BB-9ED4-34E95F6E95F1}" destId="{6BDCAD37-DDD3-4636-900C-8A1F80321211}" srcOrd="0" destOrd="0" parTransId="{CF81FBA2-B09D-441C-BB49-45CAE3C848C4}" sibTransId="{949E12DF-CA4A-4E88-9C90-0341FC6DEDA2}"/>
    <dgm:cxn modelId="{B5F636F3-5E14-1043-8396-88DD52B205A0}" type="presOf" srcId="{FF947A55-1853-C94E-BCAC-AE566E8B8552}" destId="{438FC78F-B5E1-4C4D-A7DF-1C83F235C338}" srcOrd="0" destOrd="0" presId="urn:microsoft.com/office/officeart/2005/8/layout/vList5"/>
    <dgm:cxn modelId="{11ED9EF9-5930-7B4F-950C-1925AB05AEDC}" type="presOf" srcId="{C0282B1C-6304-F247-A5D6-9C5D030819EF}" destId="{9DC34ECA-F940-2D4F-9F4E-1D2A1560F27D}" srcOrd="0" destOrd="2" presId="urn:microsoft.com/office/officeart/2005/8/layout/vList5"/>
    <dgm:cxn modelId="{C5C0F61E-0116-8A4B-8B20-2941B1A3E488}" type="presParOf" srcId="{91A4E98C-6B43-3045-B961-5BCD989D12DD}" destId="{7FC27C55-E44A-F147-A858-F740852644B6}" srcOrd="0" destOrd="0" presId="urn:microsoft.com/office/officeart/2005/8/layout/vList5"/>
    <dgm:cxn modelId="{1E79F668-EAC3-CC4E-AF2F-BF9E221A9F32}" type="presParOf" srcId="{7FC27C55-E44A-F147-A858-F740852644B6}" destId="{39B92000-4D18-A54D-9000-F8C8930E497C}" srcOrd="0" destOrd="0" presId="urn:microsoft.com/office/officeart/2005/8/layout/vList5"/>
    <dgm:cxn modelId="{97B26670-2B28-0F46-9611-F43077E49B67}" type="presParOf" srcId="{7FC27C55-E44A-F147-A858-F740852644B6}" destId="{438FC78F-B5E1-4C4D-A7DF-1C83F235C338}" srcOrd="1" destOrd="0" presId="urn:microsoft.com/office/officeart/2005/8/layout/vList5"/>
    <dgm:cxn modelId="{5DB7EA84-5571-BE49-8AF7-C67C1123BD86}" type="presParOf" srcId="{91A4E98C-6B43-3045-B961-5BCD989D12DD}" destId="{B9FF9825-7177-D643-AB5D-ED4BAD72A588}" srcOrd="1" destOrd="0" presId="urn:microsoft.com/office/officeart/2005/8/layout/vList5"/>
    <dgm:cxn modelId="{4CFE99C6-EBFD-D34F-9A6F-9D5868E01ADD}" type="presParOf" srcId="{91A4E98C-6B43-3045-B961-5BCD989D12DD}" destId="{37BC995B-8F8F-A645-B34A-210294495339}" srcOrd="2" destOrd="0" presId="urn:microsoft.com/office/officeart/2005/8/layout/vList5"/>
    <dgm:cxn modelId="{184E7183-7251-834A-AC5B-5573D45EECB0}" type="presParOf" srcId="{37BC995B-8F8F-A645-B34A-210294495339}" destId="{413A1FD0-96C9-9844-9782-171040148C16}" srcOrd="0" destOrd="0" presId="urn:microsoft.com/office/officeart/2005/8/layout/vList5"/>
    <dgm:cxn modelId="{505D8378-6C48-0C42-8E11-C7D4218684A9}" type="presParOf" srcId="{37BC995B-8F8F-A645-B34A-210294495339}" destId="{9DC34ECA-F940-2D4F-9F4E-1D2A1560F27D}" srcOrd="1" destOrd="0" presId="urn:microsoft.com/office/officeart/2005/8/layout/vList5"/>
    <dgm:cxn modelId="{AB4F41B4-8BC7-664C-AFA0-7457B7BEBB1B}" type="presParOf" srcId="{91A4E98C-6B43-3045-B961-5BCD989D12DD}" destId="{B20B3E19-4F8A-114D-86AE-548F3FFF2B8A}" srcOrd="3" destOrd="0" presId="urn:microsoft.com/office/officeart/2005/8/layout/vList5"/>
    <dgm:cxn modelId="{C9E6C069-8AC6-DF47-A87E-B59B85823960}" type="presParOf" srcId="{91A4E98C-6B43-3045-B961-5BCD989D12DD}" destId="{59811BC7-64E0-4C55-B7B2-F4B145270022}" srcOrd="4" destOrd="0" presId="urn:microsoft.com/office/officeart/2005/8/layout/vList5"/>
    <dgm:cxn modelId="{E5406C9D-951A-8F47-823F-B09395CED2CD}" type="presParOf" srcId="{59811BC7-64E0-4C55-B7B2-F4B145270022}" destId="{F7B5E793-CE1F-476C-BFE3-CF8FAB2FF1D4}" srcOrd="0" destOrd="0" presId="urn:microsoft.com/office/officeart/2005/8/layout/vList5"/>
    <dgm:cxn modelId="{E17F3490-D8D4-FE48-B815-BE7F14FBEE01}" type="presParOf" srcId="{59811BC7-64E0-4C55-B7B2-F4B145270022}" destId="{ACFE5B10-C813-47B2-81AB-7E226F6E7CF9}" srcOrd="1" destOrd="0" presId="urn:microsoft.com/office/officeart/2005/8/layout/vList5"/>
    <dgm:cxn modelId="{9968E339-CF8B-9441-A053-539E92316F62}" type="presParOf" srcId="{91A4E98C-6B43-3045-B961-5BCD989D12DD}" destId="{4AF9B75E-DA5F-4BF5-A782-A5C59725E0FA}" srcOrd="5" destOrd="0" presId="urn:microsoft.com/office/officeart/2005/8/layout/vList5"/>
    <dgm:cxn modelId="{C5F650EB-B38D-B843-A9CB-92BE964CB585}" type="presParOf" srcId="{91A4E98C-6B43-3045-B961-5BCD989D12DD}" destId="{164D0E87-EEBE-B948-A609-DED0E48F9760}" srcOrd="6" destOrd="0" presId="urn:microsoft.com/office/officeart/2005/8/layout/vList5"/>
    <dgm:cxn modelId="{393F0B52-FCA3-1540-8D19-288E832338FD}" type="presParOf" srcId="{164D0E87-EEBE-B948-A609-DED0E48F9760}" destId="{B9AEA851-4975-5743-A49E-DFBFCD83F8D4}" srcOrd="0" destOrd="0" presId="urn:microsoft.com/office/officeart/2005/8/layout/vList5"/>
    <dgm:cxn modelId="{C19718F8-BD64-0143-A187-66B8C7E64250}" type="presParOf" srcId="{164D0E87-EEBE-B948-A609-DED0E48F9760}" destId="{A4386B48-799B-9947-A23A-96A8E8F3997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A5D22-F7EC-4148-B3EA-D66ACF704A0C}">
      <dsp:nvSpPr>
        <dsp:cNvPr id="0" name=""/>
        <dsp:cNvSpPr/>
      </dsp:nvSpPr>
      <dsp:spPr>
        <a:xfrm>
          <a:off x="617219" y="0"/>
          <a:ext cx="6995160" cy="48641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9D6406-6D18-476E-A1F6-0357B851E5C5}">
      <dsp:nvSpPr>
        <dsp:cNvPr id="0" name=""/>
        <dsp:cNvSpPr/>
      </dsp:nvSpPr>
      <dsp:spPr>
        <a:xfrm>
          <a:off x="62" y="1459229"/>
          <a:ext cx="2536614" cy="1945640"/>
        </a:xfrm>
        <a:prstGeom prst="roundRect">
          <a:avLst/>
        </a:prstGeom>
        <a:solidFill>
          <a:schemeClr val="accent4"/>
        </a:solidFill>
        <a:ln w="25400" cap="flat" cmpd="sng" algn="ctr">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Passion</a:t>
          </a:r>
        </a:p>
      </dsp:txBody>
      <dsp:txXfrm>
        <a:off x="95040" y="1554207"/>
        <a:ext cx="2346658" cy="1755684"/>
      </dsp:txXfrm>
    </dsp:sp>
    <dsp:sp modelId="{F5F51D32-1895-44EC-A32D-1CBA2DC13153}">
      <dsp:nvSpPr>
        <dsp:cNvPr id="0" name=""/>
        <dsp:cNvSpPr/>
      </dsp:nvSpPr>
      <dsp:spPr>
        <a:xfrm>
          <a:off x="2846492" y="1459229"/>
          <a:ext cx="2536614" cy="1945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Path</a:t>
          </a:r>
        </a:p>
      </dsp:txBody>
      <dsp:txXfrm>
        <a:off x="2941470" y="1554207"/>
        <a:ext cx="2346658" cy="1755684"/>
      </dsp:txXfrm>
    </dsp:sp>
    <dsp:sp modelId="{281C2E66-BFB7-4513-9EE1-C88792B79295}">
      <dsp:nvSpPr>
        <dsp:cNvPr id="0" name=""/>
        <dsp:cNvSpPr/>
      </dsp:nvSpPr>
      <dsp:spPr>
        <a:xfrm>
          <a:off x="5692922" y="1459229"/>
          <a:ext cx="2536614" cy="194564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dirty="0"/>
            <a:t>Plan</a:t>
          </a:r>
        </a:p>
      </dsp:txBody>
      <dsp:txXfrm>
        <a:off x="5787900" y="1554207"/>
        <a:ext cx="2346658" cy="17556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EDB53-19B2-2647-BF9A-4C7FE2D7AAF2}">
      <dsp:nvSpPr>
        <dsp:cNvPr id="0" name=""/>
        <dsp:cNvSpPr/>
      </dsp:nvSpPr>
      <dsp:spPr>
        <a:xfrm rot="5400000">
          <a:off x="-255841" y="259176"/>
          <a:ext cx="1705608" cy="1193926"/>
        </a:xfrm>
        <a:prstGeom prst="chevron">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Starting </a:t>
          </a:r>
          <a:br>
            <a:rPr lang="en-US" sz="2400" kern="1200" dirty="0"/>
          </a:br>
          <a:r>
            <a:rPr lang="en-US" sz="2400" kern="1200" dirty="0"/>
            <a:t>off</a:t>
          </a:r>
        </a:p>
      </dsp:txBody>
      <dsp:txXfrm rot="-5400000">
        <a:off x="0" y="600298"/>
        <a:ext cx="1193926" cy="511682"/>
      </dsp:txXfrm>
    </dsp:sp>
    <dsp:sp modelId="{EBD40371-11D7-F547-8D50-DE34AF9A9F91}">
      <dsp:nvSpPr>
        <dsp:cNvPr id="0" name=""/>
        <dsp:cNvSpPr/>
      </dsp:nvSpPr>
      <dsp:spPr>
        <a:xfrm rot="5400000">
          <a:off x="4548804" y="-3351543"/>
          <a:ext cx="1109228" cy="7818984"/>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What is </a:t>
          </a:r>
          <a:r>
            <a:rPr lang="en-US" sz="2400" u="sng" kern="1200" dirty="0"/>
            <a:t>your</a:t>
          </a:r>
          <a:r>
            <a:rPr lang="en-US" sz="2400" kern="1200" dirty="0"/>
            <a:t> story?</a:t>
          </a:r>
        </a:p>
        <a:p>
          <a:pPr marL="228600" lvl="1" indent="-228600" algn="l" defTabSz="1066800">
            <a:lnSpc>
              <a:spcPct val="90000"/>
            </a:lnSpc>
            <a:spcBef>
              <a:spcPct val="0"/>
            </a:spcBef>
            <a:spcAft>
              <a:spcPct val="15000"/>
            </a:spcAft>
            <a:buChar char="•"/>
          </a:pPr>
          <a:r>
            <a:rPr lang="en-US" sz="2400" kern="1200" dirty="0"/>
            <a:t>How did you get to where you are now?</a:t>
          </a:r>
        </a:p>
        <a:p>
          <a:pPr marL="228600" lvl="1" indent="-228600" algn="l" defTabSz="1066800">
            <a:lnSpc>
              <a:spcPct val="90000"/>
            </a:lnSpc>
            <a:spcBef>
              <a:spcPct val="0"/>
            </a:spcBef>
            <a:spcAft>
              <a:spcPct val="15000"/>
            </a:spcAft>
            <a:buChar char="•"/>
          </a:pPr>
          <a:r>
            <a:rPr lang="en-US" sz="2400" kern="1200" dirty="0"/>
            <a:t>Why Psychology?</a:t>
          </a:r>
        </a:p>
      </dsp:txBody>
      <dsp:txXfrm rot="-5400000">
        <a:off x="1193926" y="57483"/>
        <a:ext cx="7764836" cy="1000932"/>
      </dsp:txXfrm>
    </dsp:sp>
    <dsp:sp modelId="{909C1E1D-9B5D-EE4D-9B2E-689BBA30AD61}">
      <dsp:nvSpPr>
        <dsp:cNvPr id="0" name=""/>
        <dsp:cNvSpPr/>
      </dsp:nvSpPr>
      <dsp:spPr>
        <a:xfrm rot="5400000">
          <a:off x="-255841" y="1771940"/>
          <a:ext cx="1705608" cy="1193926"/>
        </a:xfrm>
        <a:prstGeom prst="chevron">
          <a:avLst/>
        </a:prstGeom>
        <a:gradFill rotWithShape="0">
          <a:gsLst>
            <a:gs pos="0">
              <a:schemeClr val="accent2">
                <a:hueOff val="2340759"/>
                <a:satOff val="-2919"/>
                <a:lumOff val="686"/>
                <a:alphaOff val="0"/>
                <a:tint val="100000"/>
                <a:shade val="100000"/>
                <a:satMod val="130000"/>
              </a:schemeClr>
            </a:gs>
            <a:gs pos="100000">
              <a:schemeClr val="accent2">
                <a:hueOff val="2340759"/>
                <a:satOff val="-2919"/>
                <a:lumOff val="686"/>
                <a:alphaOff val="0"/>
                <a:tint val="50000"/>
                <a:shade val="100000"/>
                <a:satMod val="350000"/>
              </a:schemeClr>
            </a:gs>
          </a:gsLst>
          <a:lin ang="16200000" scaled="0"/>
        </a:gradFill>
        <a:ln w="9525" cap="flat" cmpd="sng" algn="ctr">
          <a:solidFill>
            <a:schemeClr val="accent2">
              <a:hueOff val="2340759"/>
              <a:satOff val="-2919"/>
              <a:lumOff val="686"/>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Current Status</a:t>
          </a:r>
        </a:p>
      </dsp:txBody>
      <dsp:txXfrm rot="-5400000">
        <a:off x="0" y="2113062"/>
        <a:ext cx="1193926" cy="511682"/>
      </dsp:txXfrm>
    </dsp:sp>
    <dsp:sp modelId="{EA374D07-150F-AF4E-BFB8-8415BB332D77}">
      <dsp:nvSpPr>
        <dsp:cNvPr id="0" name=""/>
        <dsp:cNvSpPr/>
      </dsp:nvSpPr>
      <dsp:spPr>
        <a:xfrm rot="5400000">
          <a:off x="4549095" y="-1839070"/>
          <a:ext cx="1108645" cy="7818984"/>
        </a:xfrm>
        <a:prstGeom prst="round2SameRect">
          <a:avLst/>
        </a:prstGeom>
        <a:solidFill>
          <a:schemeClr val="lt1">
            <a:alpha val="90000"/>
            <a:hueOff val="0"/>
            <a:satOff val="0"/>
            <a:lumOff val="0"/>
            <a:alphaOff val="0"/>
          </a:schemeClr>
        </a:solidFill>
        <a:ln w="9525" cap="flat" cmpd="sng" algn="ctr">
          <a:solidFill>
            <a:schemeClr val="accent2">
              <a:hueOff val="2340759"/>
              <a:satOff val="-2919"/>
              <a:lumOff val="68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What are some of your favorite classes/experiences?</a:t>
          </a:r>
        </a:p>
        <a:p>
          <a:pPr marL="228600" lvl="1" indent="-228600" algn="l" defTabSz="1066800">
            <a:lnSpc>
              <a:spcPct val="90000"/>
            </a:lnSpc>
            <a:spcBef>
              <a:spcPct val="0"/>
            </a:spcBef>
            <a:spcAft>
              <a:spcPct val="15000"/>
            </a:spcAft>
            <a:buChar char="•"/>
          </a:pPr>
          <a:r>
            <a:rPr lang="en-US" sz="2400" kern="1200" dirty="0">
              <a:latin typeface="Calibri" charset="0"/>
            </a:rPr>
            <a:t>What are some of the opportunities you have been involved with while at MC?</a:t>
          </a:r>
          <a:endParaRPr lang="en-US" sz="2400" kern="1200" dirty="0"/>
        </a:p>
      </dsp:txBody>
      <dsp:txXfrm rot="-5400000">
        <a:off x="1193926" y="1570219"/>
        <a:ext cx="7764864" cy="1000405"/>
      </dsp:txXfrm>
    </dsp:sp>
    <dsp:sp modelId="{C867C8A0-94FD-7048-B96C-66A31DCCE50A}">
      <dsp:nvSpPr>
        <dsp:cNvPr id="0" name=""/>
        <dsp:cNvSpPr/>
      </dsp:nvSpPr>
      <dsp:spPr>
        <a:xfrm rot="5400000">
          <a:off x="-255841" y="3284704"/>
          <a:ext cx="1705608" cy="1193926"/>
        </a:xfrm>
        <a:prstGeom prst="chevron">
          <a:avLst/>
        </a:prstGeom>
        <a:gradFill rotWithShape="0">
          <a:gsLst>
            <a:gs pos="0">
              <a:schemeClr val="accent2">
                <a:hueOff val="4681519"/>
                <a:satOff val="-5839"/>
                <a:lumOff val="1373"/>
                <a:alphaOff val="0"/>
                <a:tint val="100000"/>
                <a:shade val="100000"/>
                <a:satMod val="130000"/>
              </a:schemeClr>
            </a:gs>
            <a:gs pos="100000">
              <a:schemeClr val="accent2">
                <a:hueOff val="4681519"/>
                <a:satOff val="-5839"/>
                <a:lumOff val="1373"/>
                <a:alphaOff val="0"/>
                <a:tint val="50000"/>
                <a:shade val="100000"/>
                <a:satMod val="350000"/>
              </a:schemeClr>
            </a:gs>
          </a:gsLst>
          <a:lin ang="16200000" scaled="0"/>
        </a:gradFill>
        <a:ln w="9525" cap="flat" cmpd="sng" algn="ctr">
          <a:solidFill>
            <a:schemeClr val="accent2">
              <a:hueOff val="4681519"/>
              <a:satOff val="-5839"/>
              <a:lumOff val="1373"/>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Moving Ahead</a:t>
          </a:r>
        </a:p>
      </dsp:txBody>
      <dsp:txXfrm rot="-5400000">
        <a:off x="0" y="3625826"/>
        <a:ext cx="1193926" cy="511682"/>
      </dsp:txXfrm>
    </dsp:sp>
    <dsp:sp modelId="{CC67AB0D-2E48-744D-9740-252F00B7EE3D}">
      <dsp:nvSpPr>
        <dsp:cNvPr id="0" name=""/>
        <dsp:cNvSpPr/>
      </dsp:nvSpPr>
      <dsp:spPr>
        <a:xfrm rot="5400000">
          <a:off x="4549095" y="-326306"/>
          <a:ext cx="1108645" cy="7818984"/>
        </a:xfrm>
        <a:prstGeom prst="round2SameRect">
          <a:avLst/>
        </a:prstGeom>
        <a:solidFill>
          <a:schemeClr val="lt1">
            <a:alpha val="90000"/>
            <a:hueOff val="0"/>
            <a:satOff val="0"/>
            <a:lumOff val="0"/>
            <a:alphaOff val="0"/>
          </a:schemeClr>
        </a:solidFill>
        <a:ln w="9525" cap="flat" cmpd="sng" algn="ctr">
          <a:solidFill>
            <a:schemeClr val="accent2">
              <a:hueOff val="4681519"/>
              <a:satOff val="-5839"/>
              <a:lumOff val="137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latin typeface="Calibri" charset="0"/>
            </a:rPr>
            <a:t>Where do you see yourself in 1 year?</a:t>
          </a:r>
          <a:endParaRPr lang="en-US" sz="2400" kern="1200" dirty="0"/>
        </a:p>
        <a:p>
          <a:pPr marL="228600" lvl="1" indent="-228600" algn="l" defTabSz="1066800">
            <a:lnSpc>
              <a:spcPct val="90000"/>
            </a:lnSpc>
            <a:spcBef>
              <a:spcPct val="0"/>
            </a:spcBef>
            <a:spcAft>
              <a:spcPct val="15000"/>
            </a:spcAft>
            <a:buChar char="•"/>
          </a:pPr>
          <a:r>
            <a:rPr lang="en-US" sz="2400" kern="1200" dirty="0">
              <a:latin typeface="Calibri" charset="0"/>
            </a:rPr>
            <a:t>How about in 5 years?</a:t>
          </a:r>
        </a:p>
        <a:p>
          <a:pPr marL="228600" lvl="1" indent="-228600" algn="l" defTabSz="1066800">
            <a:lnSpc>
              <a:spcPct val="90000"/>
            </a:lnSpc>
            <a:spcBef>
              <a:spcPct val="0"/>
            </a:spcBef>
            <a:spcAft>
              <a:spcPct val="15000"/>
            </a:spcAft>
            <a:buChar char="•"/>
          </a:pPr>
          <a:r>
            <a:rPr lang="en-US" sz="2400" kern="1200" dirty="0">
              <a:latin typeface="Calibri" charset="0"/>
            </a:rPr>
            <a:t>What is your ideal career?</a:t>
          </a:r>
          <a:endParaRPr lang="en-US" sz="2400" kern="1200" dirty="0"/>
        </a:p>
      </dsp:txBody>
      <dsp:txXfrm rot="-5400000">
        <a:off x="1193926" y="3082983"/>
        <a:ext cx="7764864" cy="10004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FC78F-B5E1-4C4D-A7DF-1C83F235C338}">
      <dsp:nvSpPr>
        <dsp:cNvPr id="0" name=""/>
        <dsp:cNvSpPr/>
      </dsp:nvSpPr>
      <dsp:spPr>
        <a:xfrm rot="5400000">
          <a:off x="5424205" y="-2204276"/>
          <a:ext cx="892186" cy="5524986"/>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Do something you enjoy and care about.</a:t>
          </a:r>
        </a:p>
        <a:p>
          <a:pPr marL="171450" lvl="1" indent="-171450" algn="l" defTabSz="711200">
            <a:lnSpc>
              <a:spcPct val="90000"/>
            </a:lnSpc>
            <a:spcBef>
              <a:spcPct val="0"/>
            </a:spcBef>
            <a:spcAft>
              <a:spcPct val="15000"/>
            </a:spcAft>
            <a:buChar char="•"/>
          </a:pPr>
          <a:r>
            <a:rPr lang="en-US" sz="1600" kern="1200" dirty="0"/>
            <a:t>Find your passion and your pathway – create a plan of action.</a:t>
          </a:r>
        </a:p>
      </dsp:txBody>
      <dsp:txXfrm rot="-5400000">
        <a:off x="3107806" y="155676"/>
        <a:ext cx="5481433" cy="805080"/>
      </dsp:txXfrm>
    </dsp:sp>
    <dsp:sp modelId="{39B92000-4D18-A54D-9000-F8C8930E497C}">
      <dsp:nvSpPr>
        <dsp:cNvPr id="0" name=""/>
        <dsp:cNvSpPr/>
      </dsp:nvSpPr>
      <dsp:spPr>
        <a:xfrm>
          <a:off x="0" y="599"/>
          <a:ext cx="3107805" cy="1115233"/>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err="1"/>
            <a:t>Passion</a:t>
          </a:r>
          <a:r>
            <a:rPr lang="en-US" sz="2400" kern="1200" dirty="0" err="1">
              <a:sym typeface="Wingdings" panose="05000000000000000000" pitchFamily="2" charset="2"/>
            </a:rPr>
            <a:t></a:t>
          </a:r>
          <a:r>
            <a:rPr lang="en-US" sz="2400" kern="1200" dirty="0" err="1"/>
            <a:t>Path</a:t>
          </a:r>
          <a:r>
            <a:rPr lang="en-US" sz="2400" kern="1200" dirty="0" err="1">
              <a:sym typeface="Wingdings" panose="05000000000000000000" pitchFamily="2" charset="2"/>
            </a:rPr>
            <a:t></a:t>
          </a:r>
          <a:r>
            <a:rPr lang="en-US" sz="2400" kern="1200" dirty="0" err="1"/>
            <a:t>Plan</a:t>
          </a:r>
          <a:endParaRPr lang="en-US" sz="2400" kern="1200" dirty="0"/>
        </a:p>
      </dsp:txBody>
      <dsp:txXfrm>
        <a:off x="54441" y="55040"/>
        <a:ext cx="2998923" cy="1006351"/>
      </dsp:txXfrm>
    </dsp:sp>
    <dsp:sp modelId="{9DC34ECA-F940-2D4F-9F4E-1D2A1560F27D}">
      <dsp:nvSpPr>
        <dsp:cNvPr id="0" name=""/>
        <dsp:cNvSpPr/>
      </dsp:nvSpPr>
      <dsp:spPr>
        <a:xfrm rot="5400000">
          <a:off x="5227111" y="-950746"/>
          <a:ext cx="1274908" cy="5519591"/>
        </a:xfrm>
        <a:prstGeom prst="round2SameRect">
          <a:avLst/>
        </a:prstGeom>
        <a:solidFill>
          <a:schemeClr val="accent4">
            <a:tint val="40000"/>
            <a:alpha val="90000"/>
            <a:hueOff val="-1315237"/>
            <a:satOff val="7386"/>
            <a:lumOff val="469"/>
            <a:alphaOff val="0"/>
          </a:schemeClr>
        </a:solidFill>
        <a:ln w="9525" cap="flat" cmpd="sng" algn="ctr">
          <a:solidFill>
            <a:schemeClr val="accent4">
              <a:tint val="40000"/>
              <a:alpha val="90000"/>
              <a:hueOff val="-1315237"/>
              <a:satOff val="7386"/>
              <a:lumOff val="46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Participate in research experiences, internships, and service.</a:t>
          </a:r>
        </a:p>
        <a:p>
          <a:pPr marL="171450" lvl="1" indent="-171450" algn="l" defTabSz="711200">
            <a:lnSpc>
              <a:spcPct val="90000"/>
            </a:lnSpc>
            <a:spcBef>
              <a:spcPct val="0"/>
            </a:spcBef>
            <a:spcAft>
              <a:spcPct val="15000"/>
            </a:spcAft>
            <a:buChar char="•"/>
          </a:pPr>
          <a:r>
            <a:rPr lang="en-US" sz="1600" kern="1200" dirty="0"/>
            <a:t>Join organizations and volunteer </a:t>
          </a:r>
          <a:r>
            <a:rPr lang="en-US" sz="1600" kern="1200" dirty="0">
              <a:sym typeface="Wingdings"/>
            </a:rPr>
            <a:t></a:t>
          </a:r>
          <a:endParaRPr lang="en-US" sz="1600" kern="1200" dirty="0"/>
        </a:p>
        <a:p>
          <a:pPr marL="171450" lvl="1" indent="-171450" algn="l" defTabSz="711200">
            <a:lnSpc>
              <a:spcPct val="90000"/>
            </a:lnSpc>
            <a:spcBef>
              <a:spcPct val="0"/>
            </a:spcBef>
            <a:spcAft>
              <a:spcPct val="15000"/>
            </a:spcAft>
            <a:buChar char="•"/>
          </a:pPr>
          <a:r>
            <a:rPr lang="en-US" sz="1600" kern="1200" dirty="0"/>
            <a:t>Use this to figure out what you want </a:t>
          </a:r>
          <a:r>
            <a:rPr lang="en-US" sz="1600" i="1" kern="1200" dirty="0"/>
            <a:t>and</a:t>
          </a:r>
          <a:r>
            <a:rPr lang="en-US" sz="1600" kern="1200" dirty="0"/>
            <a:t> what you don’t want in a career.</a:t>
          </a:r>
        </a:p>
      </dsp:txBody>
      <dsp:txXfrm rot="-5400000">
        <a:off x="3104770" y="1233831"/>
        <a:ext cx="5457355" cy="1150436"/>
      </dsp:txXfrm>
    </dsp:sp>
    <dsp:sp modelId="{413A1FD0-96C9-9844-9782-171040148C16}">
      <dsp:nvSpPr>
        <dsp:cNvPr id="0" name=""/>
        <dsp:cNvSpPr/>
      </dsp:nvSpPr>
      <dsp:spPr>
        <a:xfrm>
          <a:off x="0" y="1251432"/>
          <a:ext cx="3104770" cy="1115233"/>
        </a:xfrm>
        <a:prstGeom prst="roundRect">
          <a:avLst/>
        </a:prstGeom>
        <a:gradFill rotWithShape="0">
          <a:gsLst>
            <a:gs pos="0">
              <a:schemeClr val="accent4">
                <a:hueOff val="-1488257"/>
                <a:satOff val="8966"/>
                <a:lumOff val="719"/>
                <a:alphaOff val="0"/>
                <a:tint val="100000"/>
                <a:shade val="100000"/>
                <a:satMod val="130000"/>
              </a:schemeClr>
            </a:gs>
            <a:gs pos="100000">
              <a:schemeClr val="accent4">
                <a:hueOff val="-1488257"/>
                <a:satOff val="8966"/>
                <a:lumOff val="71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Experience</a:t>
          </a:r>
        </a:p>
      </dsp:txBody>
      <dsp:txXfrm>
        <a:off x="54441" y="1305873"/>
        <a:ext cx="2995888" cy="1006351"/>
      </dsp:txXfrm>
    </dsp:sp>
    <dsp:sp modelId="{ACFE5B10-C813-47B2-81AB-7E226F6E7CF9}">
      <dsp:nvSpPr>
        <dsp:cNvPr id="0" name=""/>
        <dsp:cNvSpPr/>
      </dsp:nvSpPr>
      <dsp:spPr>
        <a:xfrm rot="5400000">
          <a:off x="5276868" y="330166"/>
          <a:ext cx="1175393" cy="5519591"/>
        </a:xfrm>
        <a:prstGeom prst="round2SameRect">
          <a:avLst/>
        </a:prstGeom>
        <a:solidFill>
          <a:schemeClr val="accent4">
            <a:tint val="40000"/>
            <a:alpha val="90000"/>
            <a:hueOff val="-2630473"/>
            <a:satOff val="14771"/>
            <a:lumOff val="939"/>
            <a:alphaOff val="0"/>
          </a:schemeClr>
        </a:solidFill>
        <a:ln w="9525" cap="flat" cmpd="sng" algn="ctr">
          <a:solidFill>
            <a:schemeClr val="accent4">
              <a:tint val="40000"/>
              <a:alpha val="90000"/>
              <a:hueOff val="-2630473"/>
              <a:satOff val="14771"/>
              <a:lumOff val="9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Ask counselors and advisors for advice and information about opportunities.</a:t>
          </a:r>
        </a:p>
        <a:p>
          <a:pPr marL="171450" lvl="1" indent="-171450" algn="l" defTabSz="711200">
            <a:lnSpc>
              <a:spcPct val="90000"/>
            </a:lnSpc>
            <a:spcBef>
              <a:spcPct val="0"/>
            </a:spcBef>
            <a:spcAft>
              <a:spcPct val="15000"/>
            </a:spcAft>
            <a:buChar char="•"/>
          </a:pPr>
          <a:r>
            <a:rPr lang="en-US" sz="1600" kern="1200" dirty="0"/>
            <a:t>Use the Internet wisely.</a:t>
          </a:r>
        </a:p>
        <a:p>
          <a:pPr marL="171450" lvl="1" indent="-171450" algn="l" defTabSz="711200">
            <a:lnSpc>
              <a:spcPct val="90000"/>
            </a:lnSpc>
            <a:spcBef>
              <a:spcPct val="0"/>
            </a:spcBef>
            <a:spcAft>
              <a:spcPct val="15000"/>
            </a:spcAft>
            <a:buChar char="•"/>
          </a:pPr>
          <a:r>
            <a:rPr lang="en-US" sz="1600" kern="1200" dirty="0"/>
            <a:t>Leverage the connections you made in your internships and other experiences.</a:t>
          </a:r>
        </a:p>
      </dsp:txBody>
      <dsp:txXfrm rot="-5400000">
        <a:off x="3104769" y="2559643"/>
        <a:ext cx="5462213" cy="1060637"/>
      </dsp:txXfrm>
    </dsp:sp>
    <dsp:sp modelId="{F7B5E793-CE1F-476C-BFE3-CF8FAB2FF1D4}">
      <dsp:nvSpPr>
        <dsp:cNvPr id="0" name=""/>
        <dsp:cNvSpPr/>
      </dsp:nvSpPr>
      <dsp:spPr>
        <a:xfrm>
          <a:off x="0" y="2532345"/>
          <a:ext cx="3104770" cy="1115233"/>
        </a:xfrm>
        <a:prstGeom prst="roundRect">
          <a:avLst/>
        </a:prstGeom>
        <a:gradFill rotWithShape="0">
          <a:gsLst>
            <a:gs pos="0">
              <a:schemeClr val="accent4">
                <a:hueOff val="-2976513"/>
                <a:satOff val="17933"/>
                <a:lumOff val="1437"/>
                <a:alphaOff val="0"/>
                <a:tint val="100000"/>
                <a:shade val="100000"/>
                <a:satMod val="130000"/>
              </a:schemeClr>
            </a:gs>
            <a:gs pos="100000">
              <a:schemeClr val="accent4">
                <a:hueOff val="-2976513"/>
                <a:satOff val="17933"/>
                <a:lumOff val="1437"/>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Resources</a:t>
          </a:r>
        </a:p>
      </dsp:txBody>
      <dsp:txXfrm>
        <a:off x="54441" y="2586786"/>
        <a:ext cx="2995888" cy="1006351"/>
      </dsp:txXfrm>
    </dsp:sp>
    <dsp:sp modelId="{A4386B48-799B-9947-A23A-96A8E8F3997F}">
      <dsp:nvSpPr>
        <dsp:cNvPr id="0" name=""/>
        <dsp:cNvSpPr/>
      </dsp:nvSpPr>
      <dsp:spPr>
        <a:xfrm rot="5400000">
          <a:off x="5424205" y="1528544"/>
          <a:ext cx="892186" cy="5524986"/>
        </a:xfrm>
        <a:prstGeom prst="round2SameRect">
          <a:avLst/>
        </a:prstGeom>
        <a:solidFill>
          <a:schemeClr val="accent4">
            <a:tint val="40000"/>
            <a:alpha val="90000"/>
            <a:hueOff val="-3945710"/>
            <a:satOff val="22157"/>
            <a:lumOff val="1408"/>
            <a:alphaOff val="0"/>
          </a:schemeClr>
        </a:solidFill>
        <a:ln w="9525" cap="flat" cmpd="sng" algn="ctr">
          <a:solidFill>
            <a:schemeClr val="accent4">
              <a:tint val="40000"/>
              <a:alpha val="90000"/>
              <a:hueOff val="-3945710"/>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Network</a:t>
          </a:r>
        </a:p>
        <a:p>
          <a:pPr marL="171450" lvl="1" indent="-171450" algn="l" defTabSz="711200">
            <a:lnSpc>
              <a:spcPct val="90000"/>
            </a:lnSpc>
            <a:spcBef>
              <a:spcPct val="0"/>
            </a:spcBef>
            <a:spcAft>
              <a:spcPct val="15000"/>
            </a:spcAft>
            <a:buChar char="•"/>
          </a:pPr>
          <a:r>
            <a:rPr lang="en-US" sz="1600" kern="1200" dirty="0"/>
            <a:t>Use your recommendations.</a:t>
          </a:r>
        </a:p>
        <a:p>
          <a:pPr marL="171450" lvl="1" indent="-171450" algn="l" defTabSz="711200">
            <a:lnSpc>
              <a:spcPct val="90000"/>
            </a:lnSpc>
            <a:spcBef>
              <a:spcPct val="0"/>
            </a:spcBef>
            <a:spcAft>
              <a:spcPct val="15000"/>
            </a:spcAft>
            <a:buChar char="•"/>
          </a:pPr>
          <a:r>
            <a:rPr lang="en-US" sz="1600" kern="1200" dirty="0"/>
            <a:t>Be vigilant – be on the lookout for good opportunities.</a:t>
          </a:r>
        </a:p>
      </dsp:txBody>
      <dsp:txXfrm rot="-5400000">
        <a:off x="3107806" y="3888497"/>
        <a:ext cx="5481433" cy="805080"/>
      </dsp:txXfrm>
    </dsp:sp>
    <dsp:sp modelId="{B9AEA851-4975-5743-A49E-DFBFCD83F8D4}">
      <dsp:nvSpPr>
        <dsp:cNvPr id="0" name=""/>
        <dsp:cNvSpPr/>
      </dsp:nvSpPr>
      <dsp:spPr>
        <a:xfrm>
          <a:off x="0" y="3733420"/>
          <a:ext cx="3107805" cy="1115233"/>
        </a:xfrm>
        <a:prstGeom prst="roundRect">
          <a:avLst/>
        </a:prstGeom>
        <a:gradFill rotWithShape="0">
          <a:gsLst>
            <a:gs pos="0">
              <a:schemeClr val="accent4">
                <a:hueOff val="-4464770"/>
                <a:satOff val="26899"/>
                <a:lumOff val="2156"/>
                <a:alphaOff val="0"/>
                <a:tint val="100000"/>
                <a:shade val="100000"/>
                <a:satMod val="130000"/>
              </a:schemeClr>
            </a:gs>
            <a:gs pos="100000">
              <a:schemeClr val="accent4">
                <a:hueOff val="-4464770"/>
                <a:satOff val="26899"/>
                <a:lumOff val="215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Connections</a:t>
          </a:r>
        </a:p>
      </dsp:txBody>
      <dsp:txXfrm>
        <a:off x="54441" y="3787861"/>
        <a:ext cx="2998923" cy="100635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2446" tIns="46223" rIns="92446" bIns="46223" rtlCol="0"/>
          <a:lstStyle>
            <a:lvl1pPr algn="l" eaLnBrk="1" hangingPunct="1">
              <a:defRPr sz="1200" dirty="0">
                <a:latin typeface="Calibri" pitchFamily="34" charset="0"/>
                <a:ea typeface="MS PGothic" pitchFamily="34" charset="-128"/>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2446" tIns="46223" rIns="92446" bIns="46223" numCol="1" anchor="t" anchorCtr="0" compatLnSpc="1">
            <a:prstTxWarp prst="textNoShape">
              <a:avLst/>
            </a:prstTxWarp>
          </a:bodyPr>
          <a:lstStyle>
            <a:lvl1pPr algn="r" eaLnBrk="1" hangingPunct="1">
              <a:defRPr sz="1200"/>
            </a:lvl1pPr>
          </a:lstStyle>
          <a:p>
            <a:fld id="{4D0BBC9F-4175-4BFB-A5D0-CF947C7C8A12}" type="datetimeFigureOut">
              <a:rPr lang="en-US" altLang="en-US"/>
              <a:pPr/>
              <a:t>3/28/2019</a:t>
            </a:fld>
            <a:endParaRPr lang="en-US" alt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2446" tIns="46223" rIns="92446" bIns="46223" rtlCol="0" anchor="b"/>
          <a:lstStyle>
            <a:lvl1pPr algn="l" eaLnBrk="1" hangingPunct="1">
              <a:defRPr sz="1200" dirty="0">
                <a:latin typeface="Calibri" pitchFamily="34" charset="0"/>
                <a:ea typeface="MS PGothic" pitchFamily="34" charset="-128"/>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2446" tIns="46223" rIns="92446" bIns="46223" numCol="1" anchor="b" anchorCtr="0" compatLnSpc="1">
            <a:prstTxWarp prst="textNoShape">
              <a:avLst/>
            </a:prstTxWarp>
          </a:bodyPr>
          <a:lstStyle>
            <a:lvl1pPr algn="r" eaLnBrk="1" hangingPunct="1">
              <a:defRPr sz="1200"/>
            </a:lvl1pPr>
          </a:lstStyle>
          <a:p>
            <a:fld id="{05B51AB4-A2B1-43E1-9525-9212E4784D1B}" type="slidenum">
              <a:rPr lang="en-US" altLang="en-US"/>
              <a:pPr/>
              <a:t>‹#›</a:t>
            </a:fld>
            <a:endParaRPr lang="en-US" altLang="en-US"/>
          </a:p>
        </p:txBody>
      </p:sp>
    </p:spTree>
    <p:extLst>
      <p:ext uri="{BB962C8B-B14F-4D97-AF65-F5344CB8AC3E}">
        <p14:creationId xmlns:p14="http://schemas.microsoft.com/office/powerpoint/2010/main" val="2783437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2446" tIns="46223" rIns="92446" bIns="46223" rtlCol="0"/>
          <a:lstStyle>
            <a:lvl1pPr algn="l" eaLnBrk="1" hangingPunct="1">
              <a:defRPr sz="1200" dirty="0">
                <a:latin typeface="Calibri"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2446" tIns="46223" rIns="92446" bIns="46223" numCol="1" anchor="t" anchorCtr="0" compatLnSpc="1">
            <a:prstTxWarp prst="textNoShape">
              <a:avLst/>
            </a:prstTxWarp>
          </a:bodyPr>
          <a:lstStyle>
            <a:lvl1pPr algn="r" eaLnBrk="1" hangingPunct="1">
              <a:defRPr sz="1200"/>
            </a:lvl1pPr>
          </a:lstStyle>
          <a:p>
            <a:fld id="{D466B36F-66DD-4FA3-A590-4395CAB2E2C7}" type="datetimeFigureOut">
              <a:rPr lang="en-US" altLang="en-US"/>
              <a:pPr/>
              <a:t>3/28/2019</a:t>
            </a:fld>
            <a:endParaRPr lang="en-US" altLang="en-US"/>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2446" tIns="46223" rIns="92446" bIns="46223"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2446" tIns="46223" rIns="92446" bIns="46223" rtlCol="0" anchor="b"/>
          <a:lstStyle>
            <a:lvl1pPr algn="l" eaLnBrk="1" hangingPunct="1">
              <a:defRPr sz="1200" dirty="0">
                <a:latin typeface="Calibri"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2446" tIns="46223" rIns="92446" bIns="46223" numCol="1" anchor="b" anchorCtr="0" compatLnSpc="1">
            <a:prstTxWarp prst="textNoShape">
              <a:avLst/>
            </a:prstTxWarp>
          </a:bodyPr>
          <a:lstStyle>
            <a:lvl1pPr algn="r" eaLnBrk="1" hangingPunct="1">
              <a:defRPr sz="1200"/>
            </a:lvl1pPr>
          </a:lstStyle>
          <a:p>
            <a:fld id="{155C3DF2-8F22-4462-9802-11E02E06B76E}" type="slidenum">
              <a:rPr lang="en-US" altLang="en-US"/>
              <a:pPr/>
              <a:t>‹#›</a:t>
            </a:fld>
            <a:endParaRPr lang="en-US" altLang="en-US"/>
          </a:p>
        </p:txBody>
      </p:sp>
    </p:spTree>
    <p:extLst>
      <p:ext uri="{BB962C8B-B14F-4D97-AF65-F5344CB8AC3E}">
        <p14:creationId xmlns:p14="http://schemas.microsoft.com/office/powerpoint/2010/main" val="426458775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bls.gov/ooh/life-physical-and-social-science/psychologists.htm"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Small Group</a:t>
            </a: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0A9DF12-9751-4B5F-AA11-CC77270D5685}" type="slidenum">
              <a:rPr lang="en-US" altLang="en-US" sz="1200"/>
              <a:pPr/>
              <a:t>2</a:t>
            </a:fld>
            <a:endParaRPr lang="en-US" altLang="en-US" sz="1200"/>
          </a:p>
        </p:txBody>
      </p:sp>
    </p:spTree>
    <p:extLst>
      <p:ext uri="{BB962C8B-B14F-4D97-AF65-F5344CB8AC3E}">
        <p14:creationId xmlns:p14="http://schemas.microsoft.com/office/powerpoint/2010/main" val="2059180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Created by Diane Alonso using Wordle 2/17/15, see http://www.wordle.net/show/wrdl/8524748/Psychology_Areas_of_Study.</a:t>
            </a: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7C33EE7-A1EB-4E16-BF8C-89135A08FFBF}" type="slidenum">
              <a:rPr lang="en-US" altLang="en-US" sz="1200"/>
              <a:pPr/>
              <a:t>5</a:t>
            </a:fld>
            <a:endParaRPr lang="en-US" altLang="en-US" sz="1200"/>
          </a:p>
        </p:txBody>
      </p:sp>
    </p:spTree>
    <p:extLst>
      <p:ext uri="{BB962C8B-B14F-4D97-AF65-F5344CB8AC3E}">
        <p14:creationId xmlns:p14="http://schemas.microsoft.com/office/powerpoint/2010/main" val="359925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9778761-8FC1-4C54-B414-812C2BF24897}" type="slidenum">
              <a:rPr lang="en-US" altLang="en-US" sz="1200"/>
              <a:pPr/>
              <a:t>6</a:t>
            </a:fld>
            <a:endParaRPr lang="en-US" altLang="en-US" sz="1200"/>
          </a:p>
        </p:txBody>
      </p:sp>
    </p:spTree>
    <p:extLst>
      <p:ext uri="{BB962C8B-B14F-4D97-AF65-F5344CB8AC3E}">
        <p14:creationId xmlns:p14="http://schemas.microsoft.com/office/powerpoint/2010/main" val="3979004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90D97E0-F51B-4FD3-A827-7A6FD7A6BDEB}" type="slidenum">
              <a:rPr lang="en-US" altLang="en-US" sz="1200"/>
              <a:pPr/>
              <a:t>7</a:t>
            </a:fld>
            <a:endParaRPr lang="en-US" altLang="en-US" sz="1200"/>
          </a:p>
        </p:txBody>
      </p:sp>
    </p:spTree>
    <p:extLst>
      <p:ext uri="{BB962C8B-B14F-4D97-AF65-F5344CB8AC3E}">
        <p14:creationId xmlns:p14="http://schemas.microsoft.com/office/powerpoint/2010/main" val="510418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Info from UMBC’s Psychology Department’s web site.</a:t>
            </a: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52AABBD-D3CB-4CF0-ACFE-B20DAD407767}" type="slidenum">
              <a:rPr lang="en-US" altLang="en-US" sz="1200"/>
              <a:pPr/>
              <a:t>11</a:t>
            </a:fld>
            <a:endParaRPr lang="en-US" altLang="en-US" sz="1200"/>
          </a:p>
        </p:txBody>
      </p:sp>
    </p:spTree>
    <p:extLst>
      <p:ext uri="{BB962C8B-B14F-4D97-AF65-F5344CB8AC3E}">
        <p14:creationId xmlns:p14="http://schemas.microsoft.com/office/powerpoint/2010/main" val="1905853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From http://www.census.gov/library/infographics/liberal_art_majors.html</a:t>
            </a: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01786294-8F8D-402E-A3B5-D81F8BFA3778}" type="slidenum">
              <a:rPr lang="en-US" altLang="en-US" sz="1200"/>
              <a:pPr/>
              <a:t>12</a:t>
            </a:fld>
            <a:endParaRPr lang="en-US" altLang="en-US" sz="1200"/>
          </a:p>
        </p:txBody>
      </p:sp>
    </p:spTree>
    <p:extLst>
      <p:ext uri="{BB962C8B-B14F-4D97-AF65-F5344CB8AC3E}">
        <p14:creationId xmlns:p14="http://schemas.microsoft.com/office/powerpoint/2010/main" val="395781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Comment on Dissertation for Ph.D. and Note Licensure (to use the title “Psychologist” and to practice independently.:</a:t>
            </a:r>
          </a:p>
          <a:p>
            <a:r>
              <a:rPr lang="en-US" altLang="en-US"/>
              <a:t>[For In most states, practicing psychology or using the title of “psychologist” requires licensure or certification.</a:t>
            </a:r>
          </a:p>
          <a:p>
            <a:r>
              <a:rPr lang="en-US" altLang="en-US"/>
              <a:t>In all states and the District of Columbia, psychologists who practice independently must be licensed. Licensing laws vary by state and type of position.]</a:t>
            </a:r>
          </a:p>
          <a:p>
            <a:endParaRPr lang="en-US" altLang="en-US"/>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4A86D90-A323-477A-870C-26DD7F69CA46}" type="slidenum">
              <a:rPr lang="en-US" altLang="en-US" sz="1200"/>
              <a:pPr/>
              <a:t>16</a:t>
            </a:fld>
            <a:endParaRPr lang="en-US" altLang="en-US" sz="1200"/>
          </a:p>
        </p:txBody>
      </p:sp>
    </p:spTree>
    <p:extLst>
      <p:ext uri="{BB962C8B-B14F-4D97-AF65-F5344CB8AC3E}">
        <p14:creationId xmlns:p14="http://schemas.microsoft.com/office/powerpoint/2010/main" val="2165858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combination of two slides from USG’s Career Services presentation to the USG Program Directors on 11/11/15. Courtesy of Dr. </a:t>
            </a:r>
            <a:r>
              <a:rPr lang="en-US" dirty="0" err="1"/>
              <a:t>Wendelin</a:t>
            </a:r>
            <a:r>
              <a:rPr lang="en-US" dirty="0"/>
              <a:t> </a:t>
            </a:r>
            <a:r>
              <a:rPr lang="en-US" dirty="0" err="1"/>
              <a:t>Donhue</a:t>
            </a:r>
            <a:r>
              <a:rPr lang="en-US" dirty="0"/>
              <a:t>.</a:t>
            </a:r>
          </a:p>
        </p:txBody>
      </p:sp>
      <p:sp>
        <p:nvSpPr>
          <p:cNvPr id="4" name="Slide Number Placeholder 3"/>
          <p:cNvSpPr>
            <a:spLocks noGrp="1"/>
          </p:cNvSpPr>
          <p:nvPr>
            <p:ph type="sldNum" sz="quarter" idx="10"/>
          </p:nvPr>
        </p:nvSpPr>
        <p:spPr/>
        <p:txBody>
          <a:bodyPr/>
          <a:lstStyle/>
          <a:p>
            <a:fld id="{155C3DF2-8F22-4462-9802-11E02E06B76E}" type="slidenum">
              <a:rPr lang="en-US" altLang="en-US" smtClean="0"/>
              <a:pPr/>
              <a:t>20</a:t>
            </a:fld>
            <a:endParaRPr lang="en-US" altLang="en-US"/>
          </a:p>
        </p:txBody>
      </p:sp>
    </p:spTree>
    <p:extLst>
      <p:ext uri="{BB962C8B-B14F-4D97-AF65-F5344CB8AC3E}">
        <p14:creationId xmlns:p14="http://schemas.microsoft.com/office/powerpoint/2010/main" val="3433138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Bureau of Labor and Statistics Website's Occupational Outlook Handbook for Psychologists: </a:t>
            </a:r>
            <a:r>
              <a:rPr lang="en-US" altLang="en-US">
                <a:hlinkClick r:id="rId3"/>
              </a:rPr>
              <a:t>http://www.bls.gov/ooh/life-physical-and-social-science/psychologists.htm</a:t>
            </a:r>
            <a:endParaRPr lang="en-US" altLang="en-US"/>
          </a:p>
          <a:p>
            <a:r>
              <a:rPr lang="en-US" altLang="en-US"/>
              <a:t>Question…</a:t>
            </a:r>
          </a:p>
          <a:p>
            <a:endParaRPr lang="en-US" altLang="en-US"/>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BB379A6-AF94-4C39-95C7-83B552ADD9CD}" type="slidenum">
              <a:rPr lang="en-US" altLang="en-US" sz="1200"/>
              <a:pPr/>
              <a:t>24</a:t>
            </a:fld>
            <a:endParaRPr lang="en-US" altLang="en-US" sz="1200"/>
          </a:p>
        </p:txBody>
      </p:sp>
    </p:spTree>
    <p:extLst>
      <p:ext uri="{BB962C8B-B14F-4D97-AF65-F5344CB8AC3E}">
        <p14:creationId xmlns:p14="http://schemas.microsoft.com/office/powerpoint/2010/main" val="2188213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BCB55092-7117-4D75-8659-51FF89C58236}" type="datetimeFigureOut">
              <a:rPr lang="en-US" altLang="en-US"/>
              <a:pPr/>
              <a:t>3/28/2019</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9604F00-05CC-4382-9B13-79A8804C5995}" type="slidenum">
              <a:rPr lang="en-US" altLang="en-US"/>
              <a:pPr/>
              <a:t>‹#›</a:t>
            </a:fld>
            <a:endParaRPr lang="en-US" altLang="en-US"/>
          </a:p>
        </p:txBody>
      </p:sp>
    </p:spTree>
    <p:extLst>
      <p:ext uri="{BB962C8B-B14F-4D97-AF65-F5344CB8AC3E}">
        <p14:creationId xmlns:p14="http://schemas.microsoft.com/office/powerpoint/2010/main" val="2204106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6FD8976B-CDF4-4C86-8C6D-39FD34C3D5CB}" type="datetimeFigureOut">
              <a:rPr lang="en-US" altLang="en-US"/>
              <a:pPr/>
              <a:t>3/28/2019</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ECCF2BE-4132-4E86-B9DA-A66AE1C4C8FE}" type="slidenum">
              <a:rPr lang="en-US" altLang="en-US"/>
              <a:pPr/>
              <a:t>‹#›</a:t>
            </a:fld>
            <a:endParaRPr lang="en-US" altLang="en-US"/>
          </a:p>
        </p:txBody>
      </p:sp>
    </p:spTree>
    <p:extLst>
      <p:ext uri="{BB962C8B-B14F-4D97-AF65-F5344CB8AC3E}">
        <p14:creationId xmlns:p14="http://schemas.microsoft.com/office/powerpoint/2010/main" val="2760469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7818409-7BFA-4FA9-93DD-2BF36F496860}" type="datetimeFigureOut">
              <a:rPr lang="en-US" altLang="en-US"/>
              <a:pPr/>
              <a:t>3/28/2019</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B3A7649-E156-4B59-9A91-AC2A02A09ED0}" type="slidenum">
              <a:rPr lang="en-US" altLang="en-US"/>
              <a:pPr/>
              <a:t>‹#›</a:t>
            </a:fld>
            <a:endParaRPr lang="en-US" altLang="en-US"/>
          </a:p>
        </p:txBody>
      </p:sp>
    </p:spTree>
    <p:extLst>
      <p:ext uri="{BB962C8B-B14F-4D97-AF65-F5344CB8AC3E}">
        <p14:creationId xmlns:p14="http://schemas.microsoft.com/office/powerpoint/2010/main" val="3645217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D77698A-9905-4F57-A64C-C51ABC928D47}" type="datetimeFigureOut">
              <a:rPr lang="en-US" altLang="en-US"/>
              <a:pPr/>
              <a:t>3/28/2019</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D48AD6D-5F6B-478E-BB93-8AD2525EA616}" type="slidenum">
              <a:rPr lang="en-US" altLang="en-US"/>
              <a:pPr/>
              <a:t>‹#›</a:t>
            </a:fld>
            <a:endParaRPr lang="en-US" altLang="en-US"/>
          </a:p>
        </p:txBody>
      </p:sp>
    </p:spTree>
    <p:extLst>
      <p:ext uri="{BB962C8B-B14F-4D97-AF65-F5344CB8AC3E}">
        <p14:creationId xmlns:p14="http://schemas.microsoft.com/office/powerpoint/2010/main" val="3414876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41E9052-51F9-4AED-BABA-6A7CC9B9C61C}" type="datetimeFigureOut">
              <a:rPr lang="en-US" altLang="en-US"/>
              <a:pPr/>
              <a:t>3/28/2019</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BDF006FF-CD7E-433E-8449-A696276FB41A}" type="slidenum">
              <a:rPr lang="en-US" altLang="en-US"/>
              <a:pPr/>
              <a:t>‹#›</a:t>
            </a:fld>
            <a:endParaRPr lang="en-US" altLang="en-US"/>
          </a:p>
        </p:txBody>
      </p:sp>
    </p:spTree>
    <p:extLst>
      <p:ext uri="{BB962C8B-B14F-4D97-AF65-F5344CB8AC3E}">
        <p14:creationId xmlns:p14="http://schemas.microsoft.com/office/powerpoint/2010/main" val="3735413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4DD91A89-5030-4746-BF25-DAC14A80D55F}" type="datetimeFigureOut">
              <a:rPr lang="en-US" altLang="en-US"/>
              <a:pPr/>
              <a:t>3/28/2019</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6DBB77E8-498D-4FB3-A1C3-DB6A0A318EE2}" type="slidenum">
              <a:rPr lang="en-US" altLang="en-US"/>
              <a:pPr/>
              <a:t>‹#›</a:t>
            </a:fld>
            <a:endParaRPr lang="en-US" altLang="en-US"/>
          </a:p>
        </p:txBody>
      </p:sp>
    </p:spTree>
    <p:extLst>
      <p:ext uri="{BB962C8B-B14F-4D97-AF65-F5344CB8AC3E}">
        <p14:creationId xmlns:p14="http://schemas.microsoft.com/office/powerpoint/2010/main" val="3763026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0E3B975-E1FE-4E4A-BDF1-9636898EBA7A}" type="datetimeFigureOut">
              <a:rPr lang="en-US" altLang="en-US"/>
              <a:pPr/>
              <a:t>3/28/2019</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0A973BF-0BC7-4185-8F4E-C0ECDA46EE8D}" type="slidenum">
              <a:rPr lang="en-US" altLang="en-US"/>
              <a:pPr/>
              <a:t>‹#›</a:t>
            </a:fld>
            <a:endParaRPr lang="en-US" altLang="en-US"/>
          </a:p>
        </p:txBody>
      </p:sp>
    </p:spTree>
    <p:extLst>
      <p:ext uri="{BB962C8B-B14F-4D97-AF65-F5344CB8AC3E}">
        <p14:creationId xmlns:p14="http://schemas.microsoft.com/office/powerpoint/2010/main" val="217649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82AA16C9-F6F0-4CC2-80A3-7056102BBBC6}" type="datetimeFigureOut">
              <a:rPr lang="en-US" altLang="en-US"/>
              <a:pPr/>
              <a:t>3/28/2019</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DEAB9D3-5D37-4CB9-8B32-F9512242EA1C}" type="slidenum">
              <a:rPr lang="en-US" altLang="en-US"/>
              <a:pPr/>
              <a:t>‹#›</a:t>
            </a:fld>
            <a:endParaRPr lang="en-US" altLang="en-US"/>
          </a:p>
        </p:txBody>
      </p:sp>
    </p:spTree>
    <p:extLst>
      <p:ext uri="{BB962C8B-B14F-4D97-AF65-F5344CB8AC3E}">
        <p14:creationId xmlns:p14="http://schemas.microsoft.com/office/powerpoint/2010/main" val="693802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73760773-710B-49AF-9EAC-A58DCF263396}" type="datetimeFigureOut">
              <a:rPr lang="en-US" altLang="en-US"/>
              <a:pPr/>
              <a:t>3/28/2019</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04FB247-F5A6-4289-818F-9772848B667B}" type="slidenum">
              <a:rPr lang="en-US" altLang="en-US"/>
              <a:pPr/>
              <a:t>‹#›</a:t>
            </a:fld>
            <a:endParaRPr lang="en-US" altLang="en-US"/>
          </a:p>
        </p:txBody>
      </p:sp>
    </p:spTree>
    <p:extLst>
      <p:ext uri="{BB962C8B-B14F-4D97-AF65-F5344CB8AC3E}">
        <p14:creationId xmlns:p14="http://schemas.microsoft.com/office/powerpoint/2010/main" val="349407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CBAF0A16-8A84-4179-B4FB-BE95C4C889DE}" type="datetimeFigureOut">
              <a:rPr lang="en-US" altLang="en-US"/>
              <a:pPr/>
              <a:t>3/28/2019</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5FDD299-ED50-42E2-B0CC-A3BB2AE2EC2E}" type="slidenum">
              <a:rPr lang="en-US" altLang="en-US"/>
              <a:pPr/>
              <a:t>‹#›</a:t>
            </a:fld>
            <a:endParaRPr lang="en-US" altLang="en-US"/>
          </a:p>
        </p:txBody>
      </p:sp>
    </p:spTree>
    <p:extLst>
      <p:ext uri="{BB962C8B-B14F-4D97-AF65-F5344CB8AC3E}">
        <p14:creationId xmlns:p14="http://schemas.microsoft.com/office/powerpoint/2010/main" val="398931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C0BE040-C563-41E1-AD02-87D4F2BFF22E}" type="datetimeFigureOut">
              <a:rPr lang="en-US" altLang="en-US"/>
              <a:pPr/>
              <a:t>3/28/2019</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dirty="0">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45C792DF-C176-44C9-959C-4733EB924D67}" type="slidenum">
              <a:rPr lang="en-US" altLang="en-US"/>
              <a:pPr/>
              <a:t>‹#›</a:t>
            </a:fld>
            <a:endParaRPr lang="en-US" altLang="en-US"/>
          </a:p>
        </p:txBody>
      </p:sp>
    </p:spTree>
    <p:extLst>
      <p:ext uri="{BB962C8B-B14F-4D97-AF65-F5344CB8AC3E}">
        <p14:creationId xmlns:p14="http://schemas.microsoft.com/office/powerpoint/2010/main" val="2535813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15887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2452688"/>
            <a:ext cx="822960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Rectangle 7"/>
          <p:cNvSpPr/>
          <p:nvPr userDrawn="1"/>
        </p:nvSpPr>
        <p:spPr>
          <a:xfrm>
            <a:off x="0" y="6569075"/>
            <a:ext cx="9144000" cy="288925"/>
          </a:xfrm>
          <a:prstGeom prst="rect">
            <a:avLst/>
          </a:prstGeom>
          <a:solidFill>
            <a:srgbClr val="FFCC00"/>
          </a:solidFill>
          <a:ln>
            <a:noFill/>
          </a:ln>
          <a:effectLst/>
        </p:spPr>
        <p:style>
          <a:lnRef idx="1">
            <a:schemeClr val="accent6"/>
          </a:lnRef>
          <a:fillRef idx="3">
            <a:schemeClr val="accent6"/>
          </a:fillRef>
          <a:effectRef idx="2">
            <a:schemeClr val="accent6"/>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p:cNvSpPr>
            <a:spLocks noChangeArrowheads="1"/>
          </p:cNvSpPr>
          <p:nvPr userDrawn="1"/>
        </p:nvSpPr>
        <p:spPr bwMode="auto">
          <a:xfrm>
            <a:off x="0" y="0"/>
            <a:ext cx="9144000" cy="831850"/>
          </a:xfrm>
          <a:prstGeom prst="rect">
            <a:avLst/>
          </a:prstGeom>
          <a:solidFill>
            <a:schemeClr val="tx1"/>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en-US" dirty="0">
              <a:solidFill>
                <a:schemeClr val="lt1"/>
              </a:solidFill>
              <a:latin typeface="+mn-lt"/>
              <a:ea typeface="+mn-ea"/>
            </a:endParaRPr>
          </a:p>
        </p:txBody>
      </p:sp>
      <p:pic>
        <p:nvPicPr>
          <p:cNvPr id="1030" name="Picture 9" descr="UMBClogo_offset_cmyk-W.eps"/>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68275" y="127000"/>
            <a:ext cx="3316288"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TextBox 10"/>
          <p:cNvSpPr txBox="1">
            <a:spLocks noChangeArrowheads="1"/>
          </p:cNvSpPr>
          <p:nvPr userDrawn="1"/>
        </p:nvSpPr>
        <p:spPr bwMode="auto">
          <a:xfrm>
            <a:off x="7181850" y="6542088"/>
            <a:ext cx="1822450" cy="307975"/>
          </a:xfrm>
          <a:prstGeom prst="rect">
            <a:avLst/>
          </a:prstGeom>
          <a:noFill/>
          <a:ln>
            <a:noFill/>
          </a:ln>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eaLnBrk="1" hangingPunct="1">
              <a:defRPr/>
            </a:pPr>
            <a:r>
              <a:rPr lang="en-US" sz="1400" dirty="0">
                <a:latin typeface="Arial" charset="0"/>
              </a:rPr>
              <a:t>www.umbc.edu</a:t>
            </a:r>
          </a:p>
        </p:txBody>
      </p:sp>
    </p:spTree>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hyperlink" Target="http://www.usnews.com/news/college-of-tomorrow/articles/2014/09/22/there-is-value-in-liberal-arts-education-employers-say?page=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apa.org/action/careers/index.asp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bls.gov/ooh/life-physical-and-social-science/psychologists.htm#tab-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apa.org/action/careers/health/teri-bourdeau.aspx" TargetMode="External"/><Relationship Id="rId3" Type="http://schemas.openxmlformats.org/officeDocument/2006/relationships/hyperlink" Target="http://www.apa.org/action/careers/business/eduardo-salas.aspx" TargetMode="External"/><Relationship Id="rId7" Type="http://schemas.openxmlformats.org/officeDocument/2006/relationships/hyperlink" Target="https://www.youtube.com/watch?v=nPZAo1L63_M" TargetMode="External"/><Relationship Id="rId2" Type="http://schemas.openxmlformats.org/officeDocument/2006/relationships/hyperlink" Target="https://www.youtube.com/watch?v=pHAkHi6JgaY" TargetMode="External"/><Relationship Id="rId1" Type="http://schemas.openxmlformats.org/officeDocument/2006/relationships/slideLayout" Target="../slideLayouts/slideLayout2.xml"/><Relationship Id="rId6" Type="http://schemas.openxmlformats.org/officeDocument/2006/relationships/hyperlink" Target="http://www.apa.org/action/careers/improve-lives/tim-nichols.aspx" TargetMode="External"/><Relationship Id="rId5" Type="http://schemas.openxmlformats.org/officeDocument/2006/relationships/hyperlink" Target="https://www.youtube.com/watch?t=9&amp;v=QOv0-DUA9gE" TargetMode="External"/><Relationship Id="rId4" Type="http://schemas.openxmlformats.org/officeDocument/2006/relationships/hyperlink" Target="http://www.apa.org/action/careers/business/madeleine-halle.aspx" TargetMode="External"/><Relationship Id="rId9" Type="http://schemas.openxmlformats.org/officeDocument/2006/relationships/hyperlink" Target="https://www.youtube.com/watch?t=12&amp;v=Ybl3ohGeGJ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psychology.umbc.edu/b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ensus.gov/library/infographics/psyc_majors.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hyperlink" Target="http://www.apa.org/action/careers/facts.aspx"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apa.org/action/careers/facts.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umbc.edu/shadygrove/psychology/index.p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www.apa.org/careers/resources/guides/careers.pdf" TargetMode="External"/><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s://www.onetonline.org/" TargetMode="External"/><Relationship Id="rId4" Type="http://schemas.openxmlformats.org/officeDocument/2006/relationships/image" Target="../media/image23.png"/><Relationship Id="rId9" Type="http://schemas.openxmlformats.org/officeDocument/2006/relationships/hyperlink" Target="http://www.bls.gov/oo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altLang="en-US"/>
              <a:t>Careers in Psychology</a:t>
            </a:r>
          </a:p>
        </p:txBody>
      </p:sp>
      <p:sp>
        <p:nvSpPr>
          <p:cNvPr id="3" name="Subtitle 2"/>
          <p:cNvSpPr>
            <a:spLocks noGrp="1"/>
          </p:cNvSpPr>
          <p:nvPr>
            <p:ph type="subTitle" idx="1"/>
          </p:nvPr>
        </p:nvSpPr>
        <p:spPr>
          <a:xfrm>
            <a:off x="1371600" y="3886200"/>
            <a:ext cx="6400800" cy="2378075"/>
          </a:xfrm>
        </p:spPr>
        <p:txBody>
          <a:bodyPr rtlCol="0">
            <a:normAutofit/>
          </a:bodyPr>
          <a:lstStyle/>
          <a:p>
            <a:pPr eaLnBrk="1" hangingPunct="1">
              <a:spcBef>
                <a:spcPts val="0"/>
              </a:spcBef>
              <a:buFont typeface="Arial" charset="0"/>
              <a:buNone/>
              <a:defRPr/>
            </a:pPr>
            <a:r>
              <a:rPr lang="en-US" i="1" dirty="0">
                <a:ea typeface="ＭＳ Ｐゴシック" charset="0"/>
                <a:cs typeface="ＭＳ Ｐゴシック" charset="0"/>
              </a:rPr>
              <a:t>UMBC Psychology at</a:t>
            </a:r>
          </a:p>
          <a:p>
            <a:pPr eaLnBrk="1" hangingPunct="1">
              <a:spcBef>
                <a:spcPts val="0"/>
              </a:spcBef>
              <a:buFont typeface="Arial" charset="0"/>
              <a:buNone/>
              <a:defRPr/>
            </a:pPr>
            <a:r>
              <a:rPr lang="en-US" i="1" dirty="0">
                <a:ea typeface="+mn-ea"/>
                <a:cs typeface="+mn-cs"/>
              </a:rPr>
              <a:t>The Universities at Shady Grove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771525"/>
            <a:ext cx="8229600" cy="1143000"/>
          </a:xfrm>
        </p:spPr>
        <p:txBody>
          <a:bodyPr/>
          <a:lstStyle/>
          <a:p>
            <a:pPr eaLnBrk="1" hangingPunct="1"/>
            <a:r>
              <a:rPr lang="en-US" altLang="en-US"/>
              <a:t>Today’s Topics</a:t>
            </a:r>
          </a:p>
        </p:txBody>
      </p:sp>
      <p:sp>
        <p:nvSpPr>
          <p:cNvPr id="3" name="Content Placeholder 2"/>
          <p:cNvSpPr>
            <a:spLocks noGrp="1"/>
          </p:cNvSpPr>
          <p:nvPr>
            <p:ph idx="1"/>
          </p:nvPr>
        </p:nvSpPr>
        <p:spPr>
          <a:xfrm>
            <a:off x="0" y="1616433"/>
            <a:ext cx="9144000" cy="4987925"/>
          </a:xfrm>
        </p:spPr>
        <p:txBody>
          <a:bodyPr/>
          <a:lstStyle/>
          <a:p>
            <a:pPr eaLnBrk="1" hangingPunct="1"/>
            <a:r>
              <a:rPr lang="en-US" altLang="en-US" sz="2400" dirty="0"/>
              <a:t>Passion:</a:t>
            </a:r>
          </a:p>
          <a:p>
            <a:pPr lvl="1" eaLnBrk="1" hangingPunct="1"/>
            <a:r>
              <a:rPr lang="en-US" altLang="en-US" sz="2000" dirty="0"/>
              <a:t>What are the benefits of a liberal arts education?</a:t>
            </a:r>
          </a:p>
          <a:p>
            <a:pPr lvl="1" eaLnBrk="1" hangingPunct="1"/>
            <a:r>
              <a:rPr lang="en-US" altLang="en-US" sz="2000" dirty="0"/>
              <a:t>What are the main areas of study in Psychology?</a:t>
            </a:r>
          </a:p>
          <a:p>
            <a:pPr lvl="1" eaLnBrk="1" hangingPunct="1"/>
            <a:r>
              <a:rPr lang="en-US" altLang="en-US" sz="2000" dirty="0"/>
              <a:t>What are some careers in Psychology?</a:t>
            </a:r>
          </a:p>
          <a:p>
            <a:pPr eaLnBrk="1" hangingPunct="1"/>
            <a:r>
              <a:rPr lang="en-US" altLang="en-US" sz="2400" dirty="0"/>
              <a:t>Path:</a:t>
            </a:r>
          </a:p>
          <a:p>
            <a:pPr lvl="1" eaLnBrk="1" hangingPunct="1"/>
            <a:r>
              <a:rPr lang="en-US" altLang="en-US" sz="2000" dirty="0"/>
              <a:t>The undergraduate degree and beyond…  </a:t>
            </a:r>
          </a:p>
          <a:p>
            <a:pPr lvl="2" eaLnBrk="1" hangingPunct="1"/>
            <a:r>
              <a:rPr lang="en-US" altLang="en-US" sz="1800" dirty="0"/>
              <a:t>What is the difference between B.A. and a B.S. degree?</a:t>
            </a:r>
          </a:p>
          <a:p>
            <a:pPr lvl="2" eaLnBrk="1" hangingPunct="1"/>
            <a:r>
              <a:rPr lang="en-US" altLang="en-US" sz="1800" dirty="0"/>
              <a:t>What is the value added by getting Master’s degree vs. a Doctoral Degree?</a:t>
            </a:r>
          </a:p>
          <a:p>
            <a:pPr lvl="2" eaLnBrk="1" hangingPunct="1"/>
            <a:r>
              <a:rPr lang="en-US" altLang="en-US" sz="1800" dirty="0"/>
              <a:t>What are the differences between a Ph.D. and a </a:t>
            </a:r>
            <a:r>
              <a:rPr lang="en-US" altLang="en-US" sz="1800" dirty="0" err="1"/>
              <a:t>Psy</a:t>
            </a:r>
            <a:r>
              <a:rPr lang="en-US" altLang="en-US" sz="1800" dirty="0"/>
              <a:t>. D.?</a:t>
            </a:r>
            <a:endParaRPr lang="en-US" altLang="en-US" sz="2000" dirty="0"/>
          </a:p>
          <a:p>
            <a:pPr eaLnBrk="1" hangingPunct="1"/>
            <a:r>
              <a:rPr lang="en-US" altLang="en-US" sz="2400" dirty="0"/>
              <a:t>Plan: </a:t>
            </a:r>
          </a:p>
          <a:p>
            <a:pPr lvl="1" eaLnBrk="1" hangingPunct="1"/>
            <a:r>
              <a:rPr lang="en-US" altLang="en-US" sz="2000" dirty="0"/>
              <a:t>What is your plan?</a:t>
            </a:r>
          </a:p>
          <a:p>
            <a:pPr lvl="1" eaLnBrk="1" hangingPunct="1"/>
            <a:r>
              <a:rPr lang="en-US" altLang="en-US" sz="2000" dirty="0"/>
              <a:t>What can you do to make the most of your opportunities?</a:t>
            </a:r>
          </a:p>
          <a:p>
            <a:pPr eaLnBrk="1" hangingPunct="1"/>
            <a:r>
              <a:rPr lang="en-US" altLang="en-US" sz="2400" dirty="0"/>
              <a:t>Q&amp;A</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12992808"/>
              </p:ext>
            </p:extLst>
          </p:nvPr>
        </p:nvGraphicFramePr>
        <p:xfrm>
          <a:off x="457200" y="1262063"/>
          <a:ext cx="8229600" cy="4864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144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0" y="857250"/>
            <a:ext cx="9144000" cy="1143000"/>
          </a:xfrm>
        </p:spPr>
        <p:txBody>
          <a:bodyPr/>
          <a:lstStyle/>
          <a:p>
            <a:pPr eaLnBrk="1" hangingPunct="1"/>
            <a:r>
              <a:rPr lang="en-US" altLang="en-US"/>
              <a:t>The Value of  a Liberal Arts Education</a:t>
            </a:r>
          </a:p>
        </p:txBody>
      </p:sp>
      <p:sp>
        <p:nvSpPr>
          <p:cNvPr id="26626" name="Content Placeholder 2"/>
          <p:cNvSpPr>
            <a:spLocks noGrp="1"/>
          </p:cNvSpPr>
          <p:nvPr>
            <p:ph idx="1"/>
          </p:nvPr>
        </p:nvSpPr>
        <p:spPr>
          <a:xfrm>
            <a:off x="0" y="2014538"/>
            <a:ext cx="9144000" cy="4540250"/>
          </a:xfrm>
        </p:spPr>
        <p:txBody>
          <a:bodyPr/>
          <a:lstStyle/>
          <a:p>
            <a:pPr eaLnBrk="1" hangingPunct="1"/>
            <a:r>
              <a:rPr lang="en-US" altLang="en-US" sz="2600"/>
              <a:t>Provides a well-rounded experience</a:t>
            </a:r>
          </a:p>
          <a:p>
            <a:pPr eaLnBrk="1" hangingPunct="1"/>
            <a:r>
              <a:rPr lang="en-US" altLang="en-US" sz="2600"/>
              <a:t>Skills include:</a:t>
            </a:r>
          </a:p>
          <a:p>
            <a:pPr lvl="1" eaLnBrk="1" hangingPunct="1"/>
            <a:r>
              <a:rPr lang="en-US" altLang="en-US" sz="2400"/>
              <a:t>Communicating:</a:t>
            </a:r>
          </a:p>
          <a:p>
            <a:pPr lvl="2" eaLnBrk="1" hangingPunct="1"/>
            <a:r>
              <a:rPr lang="en-US" altLang="en-US" sz="2200"/>
              <a:t>Reading and Writing </a:t>
            </a:r>
          </a:p>
          <a:p>
            <a:pPr lvl="2" eaLnBrk="1" hangingPunct="1"/>
            <a:r>
              <a:rPr lang="en-US" altLang="en-US" sz="2200"/>
              <a:t>Listening and Speaking</a:t>
            </a:r>
          </a:p>
          <a:p>
            <a:pPr lvl="1" eaLnBrk="1" hangingPunct="1"/>
            <a:r>
              <a:rPr lang="en-US" altLang="en-US" sz="2400"/>
              <a:t>Critical Thinking</a:t>
            </a:r>
          </a:p>
          <a:p>
            <a:pPr lvl="1" eaLnBrk="1" hangingPunct="1"/>
            <a:r>
              <a:rPr lang="en-US" altLang="en-US" sz="2400"/>
              <a:t>Problem-Solving, including…</a:t>
            </a:r>
          </a:p>
          <a:p>
            <a:pPr lvl="2" eaLnBrk="1" hangingPunct="1"/>
            <a:r>
              <a:rPr lang="en-US" altLang="en-US" sz="2200"/>
              <a:t>Observation, Calculation, and Measurement skills</a:t>
            </a:r>
          </a:p>
          <a:p>
            <a:pPr eaLnBrk="1" hangingPunct="1"/>
            <a:r>
              <a:rPr lang="en-US" altLang="en-US" sz="2600"/>
              <a:t>Hiring Managers DO seek these skills </a:t>
            </a:r>
            <a:br>
              <a:rPr lang="en-US" altLang="en-US" sz="2600"/>
            </a:br>
            <a:r>
              <a:rPr lang="en-US" altLang="en-US" sz="2200"/>
              <a:t>U.S. News and World Report </a:t>
            </a:r>
            <a:br>
              <a:rPr lang="en-US" altLang="en-US" sz="2200"/>
            </a:br>
            <a:r>
              <a:rPr lang="en-US" altLang="en-US" sz="1200"/>
              <a:t>(</a:t>
            </a:r>
            <a:r>
              <a:rPr lang="en-US" altLang="en-US" sz="1200">
                <a:hlinkClick r:id="rId2"/>
              </a:rPr>
              <a:t>http://www.usnews.com/news/college-of-tomorrow/articles/2014/09/22/there-is-value-in-liberal-arts-education-employers-say?page=2</a:t>
            </a:r>
            <a:r>
              <a:rPr lang="en-US" altLang="en-US" sz="12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additive="base">
                                        <p:cTn id="7" dur="500" fill="hold"/>
                                        <p:tgtEl>
                                          <p:spTgt spid="2662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6626">
                                            <p:txEl>
                                              <p:pRg st="1" end="1"/>
                                            </p:txEl>
                                          </p:spTgt>
                                        </p:tgtEl>
                                        <p:attrNameLst>
                                          <p:attrName>style.visibility</p:attrName>
                                        </p:attrNameLst>
                                      </p:cBhvr>
                                      <p:to>
                                        <p:strVal val="visible"/>
                                      </p:to>
                                    </p:set>
                                    <p:anim calcmode="lin" valueType="num">
                                      <p:cBhvr additive="base">
                                        <p:cTn id="13" dur="500" fill="hold"/>
                                        <p:tgtEl>
                                          <p:spTgt spid="2662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6626">
                                            <p:txEl>
                                              <p:pRg st="2" end="2"/>
                                            </p:txEl>
                                          </p:spTgt>
                                        </p:tgtEl>
                                        <p:attrNameLst>
                                          <p:attrName>style.visibility</p:attrName>
                                        </p:attrNameLst>
                                      </p:cBhvr>
                                      <p:to>
                                        <p:strVal val="visible"/>
                                      </p:to>
                                    </p:set>
                                    <p:anim calcmode="lin" valueType="num">
                                      <p:cBhvr additive="base">
                                        <p:cTn id="17" dur="500" fill="hold"/>
                                        <p:tgtEl>
                                          <p:spTgt spid="2662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6626">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6626">
                                            <p:txEl>
                                              <p:pRg st="3" end="3"/>
                                            </p:txEl>
                                          </p:spTgt>
                                        </p:tgtEl>
                                        <p:attrNameLst>
                                          <p:attrName>style.visibility</p:attrName>
                                        </p:attrNameLst>
                                      </p:cBhvr>
                                      <p:to>
                                        <p:strVal val="visible"/>
                                      </p:to>
                                    </p:set>
                                    <p:anim calcmode="lin" valueType="num">
                                      <p:cBhvr additive="base">
                                        <p:cTn id="21" dur="500" fill="hold"/>
                                        <p:tgtEl>
                                          <p:spTgt spid="2662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6626">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6626">
                                            <p:txEl>
                                              <p:pRg st="4" end="4"/>
                                            </p:txEl>
                                          </p:spTgt>
                                        </p:tgtEl>
                                        <p:attrNameLst>
                                          <p:attrName>style.visibility</p:attrName>
                                        </p:attrNameLst>
                                      </p:cBhvr>
                                      <p:to>
                                        <p:strVal val="visible"/>
                                      </p:to>
                                    </p:set>
                                    <p:anim calcmode="lin" valueType="num">
                                      <p:cBhvr additive="base">
                                        <p:cTn id="25" dur="500" fill="hold"/>
                                        <p:tgtEl>
                                          <p:spTgt spid="2662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6">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6626">
                                            <p:txEl>
                                              <p:pRg st="5" end="5"/>
                                            </p:txEl>
                                          </p:spTgt>
                                        </p:tgtEl>
                                        <p:attrNameLst>
                                          <p:attrName>style.visibility</p:attrName>
                                        </p:attrNameLst>
                                      </p:cBhvr>
                                      <p:to>
                                        <p:strVal val="visible"/>
                                      </p:to>
                                    </p:set>
                                    <p:anim calcmode="lin" valueType="num">
                                      <p:cBhvr additive="base">
                                        <p:cTn id="29" dur="500" fill="hold"/>
                                        <p:tgtEl>
                                          <p:spTgt spid="26626">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6626">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6626">
                                            <p:txEl>
                                              <p:pRg st="6" end="6"/>
                                            </p:txEl>
                                          </p:spTgt>
                                        </p:tgtEl>
                                        <p:attrNameLst>
                                          <p:attrName>style.visibility</p:attrName>
                                        </p:attrNameLst>
                                      </p:cBhvr>
                                      <p:to>
                                        <p:strVal val="visible"/>
                                      </p:to>
                                    </p:set>
                                    <p:anim calcmode="lin" valueType="num">
                                      <p:cBhvr additive="base">
                                        <p:cTn id="33" dur="500" fill="hold"/>
                                        <p:tgtEl>
                                          <p:spTgt spid="26626">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6626">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6626">
                                            <p:txEl>
                                              <p:pRg st="7" end="7"/>
                                            </p:txEl>
                                          </p:spTgt>
                                        </p:tgtEl>
                                        <p:attrNameLst>
                                          <p:attrName>style.visibility</p:attrName>
                                        </p:attrNameLst>
                                      </p:cBhvr>
                                      <p:to>
                                        <p:strVal val="visible"/>
                                      </p:to>
                                    </p:set>
                                    <p:anim calcmode="lin" valueType="num">
                                      <p:cBhvr additive="base">
                                        <p:cTn id="37" dur="500" fill="hold"/>
                                        <p:tgtEl>
                                          <p:spTgt spid="26626">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662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6626">
                                            <p:txEl>
                                              <p:pRg st="8" end="8"/>
                                            </p:txEl>
                                          </p:spTgt>
                                        </p:tgtEl>
                                        <p:attrNameLst>
                                          <p:attrName>style.visibility</p:attrName>
                                        </p:attrNameLst>
                                      </p:cBhvr>
                                      <p:to>
                                        <p:strVal val="visible"/>
                                      </p:to>
                                    </p:set>
                                    <p:anim calcmode="lin" valueType="num">
                                      <p:cBhvr additive="base">
                                        <p:cTn id="43" dur="500" fill="hold"/>
                                        <p:tgtEl>
                                          <p:spTgt spid="26626">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662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968375"/>
            <a:ext cx="8229600" cy="1143000"/>
          </a:xfrm>
        </p:spPr>
        <p:txBody>
          <a:bodyPr/>
          <a:lstStyle/>
          <a:p>
            <a:pPr eaLnBrk="1" hangingPunct="1"/>
            <a:r>
              <a:rPr lang="en-US" altLang="en-US"/>
              <a:t>The Many Faces of Psychology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05050"/>
            <a:ext cx="9144000" cy="427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Content Placeholder 2"/>
          <p:cNvSpPr>
            <a:spLocks noGrp="1"/>
          </p:cNvSpPr>
          <p:nvPr>
            <p:ph idx="1"/>
          </p:nvPr>
        </p:nvSpPr>
        <p:spPr>
          <a:xfrm>
            <a:off x="457200" y="2554288"/>
            <a:ext cx="8067675" cy="1801812"/>
          </a:xfrm>
        </p:spPr>
        <p:txBody>
          <a:bodyPr/>
          <a:lstStyle/>
          <a:p>
            <a:pPr eaLnBrk="1" hangingPunct="1"/>
            <a:r>
              <a:rPr lang="en-US" altLang="en-US" sz="2800"/>
              <a:t>What is Psychology?</a:t>
            </a:r>
          </a:p>
          <a:p>
            <a:pPr eaLnBrk="1" hangingPunct="1"/>
            <a:r>
              <a:rPr lang="en-US" altLang="en-US" sz="2800"/>
              <a:t>What are the different areas of study and specialization?</a:t>
            </a:r>
          </a:p>
          <a:p>
            <a:pPr lvl="1" eaLnBrk="1" hangingPunct="1"/>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9275" y="0"/>
            <a:ext cx="4789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TextBox 5"/>
          <p:cNvSpPr txBox="1">
            <a:spLocks noChangeArrowheads="1"/>
          </p:cNvSpPr>
          <p:nvPr/>
        </p:nvSpPr>
        <p:spPr bwMode="auto">
          <a:xfrm>
            <a:off x="0" y="5629275"/>
            <a:ext cx="41703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sz="1800"/>
              <a:t>From the APA web site: </a:t>
            </a:r>
            <a:r>
              <a:rPr lang="en-US" altLang="en-US" sz="1800">
                <a:hlinkClick r:id="rId4"/>
              </a:rPr>
              <a:t>http://www.apa.org/action/careers/index.aspx</a:t>
            </a:r>
            <a:endParaRPr lang="en-US" altLang="en-US" sz="1800"/>
          </a:p>
        </p:txBody>
      </p:sp>
      <p:sp>
        <p:nvSpPr>
          <p:cNvPr id="21507" name="Content Placeholder 6"/>
          <p:cNvSpPr>
            <a:spLocks noGrp="1"/>
          </p:cNvSpPr>
          <p:nvPr>
            <p:ph idx="1"/>
          </p:nvPr>
        </p:nvSpPr>
        <p:spPr>
          <a:xfrm>
            <a:off x="457200" y="2452688"/>
            <a:ext cx="3559175" cy="944562"/>
          </a:xfrm>
        </p:spPr>
        <p:txBody>
          <a:bodyPr/>
          <a:lstStyle/>
          <a:p>
            <a:r>
              <a:rPr lang="en-US" altLang="en-US"/>
              <a:t>Science in Action</a:t>
            </a:r>
          </a:p>
        </p:txBody>
      </p:sp>
      <p:sp>
        <p:nvSpPr>
          <p:cNvPr id="21508" name="Title 1"/>
          <p:cNvSpPr>
            <a:spLocks noGrp="1"/>
          </p:cNvSpPr>
          <p:nvPr>
            <p:ph type="title"/>
          </p:nvPr>
        </p:nvSpPr>
        <p:spPr>
          <a:xfrm>
            <a:off x="131763" y="884238"/>
            <a:ext cx="4038600" cy="1568450"/>
          </a:xfrm>
        </p:spPr>
        <p:txBody>
          <a:bodyPr/>
          <a:lstStyle/>
          <a:p>
            <a:pPr algn="l"/>
            <a:r>
              <a:rPr lang="en-US" altLang="en-US"/>
              <a:t>Careers In Psychology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2"/>
          <p:cNvSpPr>
            <a:spLocks noGrp="1"/>
          </p:cNvSpPr>
          <p:nvPr>
            <p:ph idx="1"/>
          </p:nvPr>
        </p:nvSpPr>
        <p:spPr>
          <a:xfrm>
            <a:off x="215900" y="1446213"/>
            <a:ext cx="8928100" cy="5099050"/>
          </a:xfrm>
        </p:spPr>
        <p:txBody>
          <a:bodyPr/>
          <a:lstStyle/>
          <a:p>
            <a:pPr marL="0" indent="0">
              <a:buFont typeface="Arial" panose="020B0604020202020204" pitchFamily="34" charset="0"/>
              <a:buNone/>
            </a:pPr>
            <a:r>
              <a:rPr lang="en-US" altLang="en-US" sz="1800" b="1" i="1"/>
              <a:t>Clinical psychologists</a:t>
            </a:r>
            <a:r>
              <a:rPr lang="en-US" altLang="en-US" sz="1800"/>
              <a:t> assess, diagnose, and treat mental, emotional, and behavioral disorders. </a:t>
            </a:r>
          </a:p>
          <a:p>
            <a:pPr marL="0" indent="0">
              <a:buFont typeface="Arial" panose="020B0604020202020204" pitchFamily="34" charset="0"/>
              <a:buNone/>
            </a:pPr>
            <a:r>
              <a:rPr lang="en-US" altLang="en-US" sz="1800" b="1" i="1"/>
              <a:t>Health psychologists</a:t>
            </a:r>
            <a:r>
              <a:rPr lang="en-US" altLang="en-US" sz="1800"/>
              <a:t> study how psychological factors affect health and illness.  </a:t>
            </a:r>
          </a:p>
          <a:p>
            <a:pPr marL="0" indent="0">
              <a:buFont typeface="Arial" panose="020B0604020202020204" pitchFamily="34" charset="0"/>
              <a:buNone/>
            </a:pPr>
            <a:r>
              <a:rPr lang="en-US" altLang="en-US" sz="1800" b="1" i="1"/>
              <a:t>Neuropsychologists</a:t>
            </a:r>
            <a:r>
              <a:rPr lang="en-US" altLang="en-US" sz="1800"/>
              <a:t> study the relation between the brain and behavior. </a:t>
            </a:r>
          </a:p>
          <a:p>
            <a:pPr marL="0" indent="0">
              <a:buFont typeface="Arial" panose="020B0604020202020204" pitchFamily="34" charset="0"/>
              <a:buNone/>
            </a:pPr>
            <a:r>
              <a:rPr lang="en-US" altLang="en-US" sz="1800" b="1" i="1"/>
              <a:t>Counseling psychologists</a:t>
            </a:r>
            <a:r>
              <a:rPr lang="en-US" altLang="en-US" sz="1800"/>
              <a:t> advise people on how to deal with problems. </a:t>
            </a:r>
          </a:p>
          <a:p>
            <a:pPr marL="0" indent="0">
              <a:buFont typeface="Arial" panose="020B0604020202020204" pitchFamily="34" charset="0"/>
              <a:buNone/>
            </a:pPr>
            <a:r>
              <a:rPr lang="en-US" altLang="en-US" sz="1800" b="1" i="1"/>
              <a:t>Developmental psychologists</a:t>
            </a:r>
            <a:r>
              <a:rPr lang="en-US" altLang="en-US" sz="1800"/>
              <a:t> study the psychological progress and development that takes place throughout life. </a:t>
            </a:r>
          </a:p>
          <a:p>
            <a:pPr marL="0" indent="0">
              <a:buFont typeface="Arial" panose="020B0604020202020204" pitchFamily="34" charset="0"/>
              <a:buNone/>
            </a:pPr>
            <a:r>
              <a:rPr lang="en-US" altLang="en-US" sz="1800" b="1" i="1"/>
              <a:t>Forensic psychologists</a:t>
            </a:r>
            <a:r>
              <a:rPr lang="en-US" altLang="en-US" sz="1800"/>
              <a:t> use psychological principles in the legal and criminal justice system to help judges, attorneys, and other legal specialists understand the psychological aspects of a particular case.  </a:t>
            </a:r>
          </a:p>
          <a:p>
            <a:pPr marL="0" indent="0">
              <a:buFont typeface="Arial" panose="020B0604020202020204" pitchFamily="34" charset="0"/>
              <a:buNone/>
            </a:pPr>
            <a:r>
              <a:rPr lang="en-US" altLang="en-US" sz="1800" b="1" i="1"/>
              <a:t>Industrial-organizational psychologists</a:t>
            </a:r>
            <a:r>
              <a:rPr lang="en-US" altLang="en-US" sz="1800"/>
              <a:t> apply psychology to the workplace by using psychological principles and research methods to solve problems and improve the quality of work life.  </a:t>
            </a:r>
          </a:p>
          <a:p>
            <a:pPr marL="0" indent="0">
              <a:buFont typeface="Arial" panose="020B0604020202020204" pitchFamily="34" charset="0"/>
              <a:buNone/>
            </a:pPr>
            <a:r>
              <a:rPr lang="en-US" altLang="en-US" sz="1800" b="1" i="1"/>
              <a:t>School psychologists</a:t>
            </a:r>
            <a:r>
              <a:rPr lang="en-US" altLang="en-US" sz="1800"/>
              <a:t> apply psychological principles and techniques to education-related and developmental issues.  </a:t>
            </a:r>
          </a:p>
          <a:p>
            <a:pPr marL="0" indent="0">
              <a:buFont typeface="Arial" panose="020B0604020202020204" pitchFamily="34" charset="0"/>
              <a:buNone/>
            </a:pPr>
            <a:r>
              <a:rPr lang="en-US" altLang="en-US" sz="1800" b="1" i="1"/>
              <a:t>Social psychologists</a:t>
            </a:r>
            <a:r>
              <a:rPr lang="en-US" altLang="en-US" sz="1800"/>
              <a:t> study how people’s mindsets and behavior are shaped by social interactions.  </a:t>
            </a:r>
          </a:p>
          <a:p>
            <a:pPr marL="0" indent="0">
              <a:buFont typeface="Arial" panose="020B0604020202020204" pitchFamily="34" charset="0"/>
              <a:buNone/>
            </a:pPr>
            <a:r>
              <a:rPr lang="en-US" altLang="en-US" sz="1400"/>
              <a:t>From </a:t>
            </a:r>
            <a:r>
              <a:rPr lang="en-US" altLang="en-US" sz="1400">
                <a:hlinkClick r:id="rId3"/>
              </a:rPr>
              <a:t>http://www.bls.gov/ooh/life-physical-and-social-science/psychologists.htm#tab-2</a:t>
            </a:r>
            <a:endParaRPr lang="en-US" altLang="en-US" sz="1400"/>
          </a:p>
        </p:txBody>
      </p:sp>
      <p:sp>
        <p:nvSpPr>
          <p:cNvPr id="23554" name="Title 3"/>
          <p:cNvSpPr>
            <a:spLocks noGrp="1"/>
          </p:cNvSpPr>
          <p:nvPr>
            <p:ph type="title"/>
          </p:nvPr>
        </p:nvSpPr>
        <p:spPr>
          <a:xfrm>
            <a:off x="457200" y="587375"/>
            <a:ext cx="8229600" cy="1143000"/>
          </a:xfrm>
        </p:spPr>
        <p:txBody>
          <a:bodyPr/>
          <a:lstStyle/>
          <a:p>
            <a:r>
              <a:rPr lang="en-US" altLang="en-US"/>
              <a:t>Examples of Types of Psychologists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0" y="841375"/>
            <a:ext cx="4976813" cy="669925"/>
          </a:xfrm>
        </p:spPr>
        <p:txBody>
          <a:bodyPr/>
          <a:lstStyle/>
          <a:p>
            <a:r>
              <a:rPr lang="en-US" altLang="en-US"/>
              <a:t>From Professionals</a:t>
            </a:r>
          </a:p>
        </p:txBody>
      </p:sp>
      <p:sp>
        <p:nvSpPr>
          <p:cNvPr id="25602" name="Content Placeholder 2"/>
          <p:cNvSpPr>
            <a:spLocks noGrp="1"/>
          </p:cNvSpPr>
          <p:nvPr>
            <p:ph idx="1"/>
          </p:nvPr>
        </p:nvSpPr>
        <p:spPr>
          <a:xfrm>
            <a:off x="0" y="1423988"/>
            <a:ext cx="9144000" cy="4719637"/>
          </a:xfrm>
        </p:spPr>
        <p:txBody>
          <a:bodyPr/>
          <a:lstStyle/>
          <a:p>
            <a:r>
              <a:rPr lang="en-US" altLang="en-US" sz="2800" dirty="0"/>
              <a:t>Norman Anderson, Ph.D. From the APA: </a:t>
            </a:r>
            <a:r>
              <a:rPr lang="en-US" altLang="en-US" sz="2800" dirty="0">
                <a:hlinkClick r:id="rId2"/>
              </a:rPr>
              <a:t>A Passion for Psychology</a:t>
            </a:r>
            <a:r>
              <a:rPr lang="en-US" altLang="en-US" sz="2800" dirty="0"/>
              <a:t> (</a:t>
            </a:r>
            <a:r>
              <a:rPr lang="en-US" altLang="en-US" sz="2800" dirty="0">
                <a:solidFill>
                  <a:srgbClr val="FF0000"/>
                </a:solidFill>
              </a:rPr>
              <a:t>video</a:t>
            </a:r>
            <a:r>
              <a:rPr lang="en-US" altLang="en-US" sz="2800" dirty="0"/>
              <a:t>)</a:t>
            </a:r>
          </a:p>
          <a:p>
            <a:r>
              <a:rPr lang="en-US" altLang="en-US" sz="2800" dirty="0"/>
              <a:t> Here are some others that might be interesting:</a:t>
            </a:r>
            <a:endParaRPr lang="en-US" altLang="en-US" sz="2800" dirty="0">
              <a:hlinkClick r:id="rId3"/>
            </a:endParaRPr>
          </a:p>
          <a:p>
            <a:pPr lvl="1"/>
            <a:r>
              <a:rPr lang="en-US" altLang="en-US" sz="2400" dirty="0">
                <a:hlinkClick r:id="rId3"/>
              </a:rPr>
              <a:t>Dr. Eduardo Salas</a:t>
            </a:r>
            <a:r>
              <a:rPr lang="en-US" altLang="en-US" sz="2400" dirty="0"/>
              <a:t>, Ph.D. Organizational Psychologist</a:t>
            </a:r>
          </a:p>
          <a:p>
            <a:pPr lvl="2"/>
            <a:r>
              <a:rPr lang="en-US" altLang="en-US" sz="2200" dirty="0"/>
              <a:t>Helping Teams Thrive </a:t>
            </a:r>
          </a:p>
          <a:p>
            <a:pPr lvl="1"/>
            <a:r>
              <a:rPr lang="en-US" altLang="en-US" sz="2400" dirty="0">
                <a:hlinkClick r:id="rId4"/>
              </a:rPr>
              <a:t>Madeleine </a:t>
            </a:r>
            <a:r>
              <a:rPr lang="en-US" altLang="en-US" sz="2400" dirty="0" err="1">
                <a:hlinkClick r:id="rId4"/>
              </a:rPr>
              <a:t>Hallé</a:t>
            </a:r>
            <a:r>
              <a:rPr lang="en-US" altLang="en-US" sz="2400" dirty="0">
                <a:hlinkClick r:id="rId4"/>
              </a:rPr>
              <a:t>, Ph.D.</a:t>
            </a:r>
            <a:r>
              <a:rPr lang="en-US" altLang="en-US" sz="2400" dirty="0"/>
              <a:t>, Performance Psychologist –  Sport and Performance Psychology at Work</a:t>
            </a:r>
          </a:p>
          <a:p>
            <a:pPr lvl="2"/>
            <a:r>
              <a:rPr lang="en-US" altLang="en-US" sz="2200" dirty="0">
                <a:hlinkClick r:id="rId5"/>
              </a:rPr>
              <a:t>Helping Athletes conquer their fears </a:t>
            </a:r>
            <a:r>
              <a:rPr lang="en-US" altLang="en-US" sz="2200" dirty="0"/>
              <a:t>(</a:t>
            </a:r>
            <a:r>
              <a:rPr lang="en-US" altLang="en-US" sz="2200" dirty="0">
                <a:solidFill>
                  <a:srgbClr val="FF0000"/>
                </a:solidFill>
              </a:rPr>
              <a:t>video</a:t>
            </a:r>
            <a:r>
              <a:rPr lang="en-US" altLang="en-US" sz="2200" dirty="0"/>
              <a:t>)</a:t>
            </a:r>
          </a:p>
          <a:p>
            <a:pPr lvl="1"/>
            <a:r>
              <a:rPr lang="en-US" altLang="en-US" sz="2400" dirty="0">
                <a:hlinkClick r:id="rId6"/>
              </a:rPr>
              <a:t>Tim Nichols, Ph.D.</a:t>
            </a:r>
            <a:r>
              <a:rPr lang="en-US" altLang="en-US" sz="2400" dirty="0"/>
              <a:t>, Research Psychologist </a:t>
            </a:r>
          </a:p>
          <a:p>
            <a:pPr lvl="2"/>
            <a:r>
              <a:rPr lang="en-US" altLang="en-US" sz="2200" dirty="0">
                <a:hlinkClick r:id="rId7"/>
              </a:rPr>
              <a:t>Research Psychology at Work</a:t>
            </a:r>
            <a:r>
              <a:rPr lang="en-US" altLang="en-US" sz="2200" dirty="0"/>
              <a:t> (</a:t>
            </a:r>
            <a:r>
              <a:rPr lang="en-US" altLang="en-US" sz="2200" dirty="0">
                <a:solidFill>
                  <a:srgbClr val="FF0000"/>
                </a:solidFill>
              </a:rPr>
              <a:t>video</a:t>
            </a:r>
            <a:r>
              <a:rPr lang="en-US" altLang="en-US" sz="2200" dirty="0"/>
              <a:t>)</a:t>
            </a:r>
          </a:p>
          <a:p>
            <a:pPr lvl="1"/>
            <a:r>
              <a:rPr lang="en-US" altLang="en-US" sz="2400" dirty="0">
                <a:hlinkClick r:id="rId8"/>
              </a:rPr>
              <a:t>Teri </a:t>
            </a:r>
            <a:r>
              <a:rPr lang="en-US" altLang="en-US" sz="2400" dirty="0" err="1">
                <a:hlinkClick r:id="rId8"/>
              </a:rPr>
              <a:t>Bourdeau</a:t>
            </a:r>
            <a:r>
              <a:rPr lang="en-US" altLang="en-US" sz="2400" dirty="0">
                <a:hlinkClick r:id="rId8"/>
              </a:rPr>
              <a:t>, Ph.D.</a:t>
            </a:r>
            <a:r>
              <a:rPr lang="en-US" altLang="en-US" sz="2400" dirty="0"/>
              <a:t>, Clinical Psychologist </a:t>
            </a:r>
          </a:p>
          <a:p>
            <a:pPr lvl="2"/>
            <a:r>
              <a:rPr lang="en-US" altLang="en-US" sz="2200" dirty="0">
                <a:hlinkClick r:id="rId9"/>
              </a:rPr>
              <a:t>Healthy Families</a:t>
            </a:r>
            <a:r>
              <a:rPr lang="en-US" altLang="en-US" sz="2200" dirty="0"/>
              <a:t> (</a:t>
            </a:r>
            <a:r>
              <a:rPr lang="en-US" altLang="en-US" sz="2200" dirty="0">
                <a:solidFill>
                  <a:srgbClr val="FF0000"/>
                </a:solidFill>
              </a:rPr>
              <a:t>video</a:t>
            </a:r>
            <a:r>
              <a:rPr lang="en-US" altLang="en-US" sz="2200" dirty="0"/>
              <a:t>)</a:t>
            </a:r>
          </a:p>
          <a:p>
            <a:endParaRPr lang="en-US"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altLang="en-US" dirty="0"/>
              <a:t>Path: The Undergraduate </a:t>
            </a:r>
            <a:br>
              <a:rPr lang="en-US" altLang="en-US" dirty="0"/>
            </a:br>
            <a:r>
              <a:rPr lang="en-US" altLang="en-US" dirty="0"/>
              <a:t>Degree and Beyond… </a:t>
            </a:r>
          </a:p>
        </p:txBody>
      </p:sp>
      <p:sp>
        <p:nvSpPr>
          <p:cNvPr id="26626" name="Content Placeholder 2"/>
          <p:cNvSpPr>
            <a:spLocks noGrp="1"/>
          </p:cNvSpPr>
          <p:nvPr>
            <p:ph idx="1"/>
          </p:nvPr>
        </p:nvSpPr>
        <p:spPr>
          <a:xfrm>
            <a:off x="0" y="2446338"/>
            <a:ext cx="9144000" cy="4116387"/>
          </a:xfrm>
        </p:spPr>
        <p:txBody>
          <a:bodyPr/>
          <a:lstStyle/>
          <a:p>
            <a:pPr eaLnBrk="1" hangingPunct="1"/>
            <a:r>
              <a:rPr lang="en-US" altLang="en-US" sz="2800" dirty="0"/>
              <a:t>What is the difference between a Bachelor of Arts (B.A.) and a Bachelor of Science (B.S) degree?</a:t>
            </a:r>
          </a:p>
          <a:p>
            <a:pPr eaLnBrk="1" hangingPunct="1"/>
            <a:r>
              <a:rPr lang="en-US" altLang="en-US" sz="2800" dirty="0"/>
              <a:t>What can you do with a Bachelor’s degree in Psychology?</a:t>
            </a:r>
          </a:p>
          <a:p>
            <a:pPr eaLnBrk="1" hangingPunct="1"/>
            <a:r>
              <a:rPr lang="en-US" altLang="en-US" sz="2800" dirty="0"/>
              <a:t>What can you gain with a Master’s Level Degree?</a:t>
            </a:r>
          </a:p>
          <a:p>
            <a:pPr eaLnBrk="1" hangingPunct="1"/>
            <a:r>
              <a:rPr lang="en-US" altLang="en-US" sz="2800" dirty="0"/>
              <a:t>What can you gain with a Doctoral Level Degree and what is the difference between a Ph.D. and a </a:t>
            </a:r>
            <a:r>
              <a:rPr lang="en-US" altLang="en-US" sz="2800" dirty="0" err="1"/>
              <a:t>Psy.D</a:t>
            </a:r>
            <a:r>
              <a:rPr lang="en-US" altLang="en-US" sz="2800" dirty="0"/>
              <a:t>.?</a:t>
            </a:r>
            <a:endParaRPr lang="en-US" altLang="en-US" sz="2400" i="1" dirty="0"/>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457200" y="849313"/>
            <a:ext cx="8229600" cy="1143000"/>
          </a:xfrm>
        </p:spPr>
        <p:txBody>
          <a:bodyPr/>
          <a:lstStyle/>
          <a:p>
            <a:r>
              <a:rPr lang="en-US" altLang="en-US"/>
              <a:t>Degrees in Psychology: </a:t>
            </a:r>
            <a:br>
              <a:rPr lang="en-US" altLang="en-US"/>
            </a:br>
            <a:r>
              <a:rPr lang="en-US" altLang="en-US"/>
              <a:t>Bachelor’s degree</a:t>
            </a:r>
          </a:p>
        </p:txBody>
      </p:sp>
      <p:sp>
        <p:nvSpPr>
          <p:cNvPr id="53250" name="Content Placeholder 2"/>
          <p:cNvSpPr>
            <a:spLocks noGrp="1"/>
          </p:cNvSpPr>
          <p:nvPr>
            <p:ph idx="1"/>
          </p:nvPr>
        </p:nvSpPr>
        <p:spPr>
          <a:xfrm>
            <a:off x="0" y="2274888"/>
            <a:ext cx="9144000" cy="4213225"/>
          </a:xfrm>
        </p:spPr>
        <p:txBody>
          <a:bodyPr/>
          <a:lstStyle/>
          <a:p>
            <a:r>
              <a:rPr lang="en-US" altLang="en-US" sz="2600" b="1" dirty="0"/>
              <a:t>Bachelor’s degree </a:t>
            </a:r>
            <a:r>
              <a:rPr lang="en-US" altLang="en-US" sz="2600" dirty="0"/>
              <a:t>— Bachelor’s degrees in psychology are offered at most colleges and universities and usually require four years of study. This degree can prepare students for the workforce or continued education. People with bachelor’s degrees in psychology can work in many fields; many find jobs in public affairs, education, business, sales, service industries, health, the biological sciences and computer programming. They may also work as employment counselors, interviewers, personnel analysts, probation officers and writers.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896938"/>
            <a:ext cx="8229600" cy="1143000"/>
          </a:xfrm>
        </p:spPr>
        <p:txBody>
          <a:bodyPr/>
          <a:lstStyle/>
          <a:p>
            <a:r>
              <a:rPr lang="en-US" altLang="en-US"/>
              <a:t>B.A. vs. B.S.</a:t>
            </a:r>
          </a:p>
        </p:txBody>
      </p:sp>
      <p:sp>
        <p:nvSpPr>
          <p:cNvPr id="27650" name="Content Placeholder 2"/>
          <p:cNvSpPr>
            <a:spLocks noGrp="1"/>
          </p:cNvSpPr>
          <p:nvPr>
            <p:ph idx="1"/>
          </p:nvPr>
        </p:nvSpPr>
        <p:spPr>
          <a:xfrm>
            <a:off x="0" y="2039938"/>
            <a:ext cx="9144000" cy="4454525"/>
          </a:xfrm>
        </p:spPr>
        <p:txBody>
          <a:bodyPr/>
          <a:lstStyle/>
          <a:p>
            <a:r>
              <a:rPr lang="en-US" altLang="en-US" sz="2800" dirty="0"/>
              <a:t>The </a:t>
            </a:r>
            <a:r>
              <a:rPr lang="en-US" altLang="en-US" sz="2600" dirty="0"/>
              <a:t>Bachelor of Arts (B.A.) Degree – </a:t>
            </a:r>
            <a:r>
              <a:rPr lang="en-US" altLang="en-US" sz="2200" dirty="0"/>
              <a:t>is designed for students with an interest in human behavior, social and community services, personality theories, developmental issues and a wide variety of other focus areas. There is a wealth of opportunities for students earning the B.A. in psychology — from graduate studies in school counseling to a job working in marketing.</a:t>
            </a:r>
          </a:p>
          <a:p>
            <a:r>
              <a:rPr lang="en-US" altLang="en-US" sz="2600" dirty="0"/>
              <a:t>The Bachelor of Science (B.S.) Degree </a:t>
            </a:r>
            <a:r>
              <a:rPr lang="en-US" altLang="en-US" sz="2200" dirty="0"/>
              <a:t>--  is designed for students with an interest in </a:t>
            </a:r>
            <a:r>
              <a:rPr lang="en-US" altLang="en-US" sz="2200" i="1" u="sng" dirty="0"/>
              <a:t>research</a:t>
            </a:r>
            <a:r>
              <a:rPr lang="en-US" altLang="en-US" sz="2200" i="1" dirty="0"/>
              <a:t> and the </a:t>
            </a:r>
            <a:r>
              <a:rPr lang="en-US" altLang="en-US" sz="2200" i="1" u="sng" dirty="0"/>
              <a:t>biological</a:t>
            </a:r>
            <a:r>
              <a:rPr lang="en-US" altLang="en-US" sz="2200" i="1" dirty="0"/>
              <a:t> aspects of human and animal behavior</a:t>
            </a:r>
            <a:r>
              <a:rPr lang="en-US" altLang="en-US" sz="2200" dirty="0"/>
              <a:t>. Students pursuing careers in medicine, research, health care, public policy, law and a multitude of other fields might want to consider the B.S.</a:t>
            </a:r>
          </a:p>
          <a:p>
            <a:endParaRPr lang="en-US" altLang="en-US" dirty="0"/>
          </a:p>
        </p:txBody>
      </p:sp>
      <p:sp>
        <p:nvSpPr>
          <p:cNvPr id="27651" name="TextBox 3"/>
          <p:cNvSpPr txBox="1">
            <a:spLocks noChangeArrowheads="1"/>
          </p:cNvSpPr>
          <p:nvPr/>
        </p:nvSpPr>
        <p:spPr bwMode="auto">
          <a:xfrm>
            <a:off x="0" y="6494463"/>
            <a:ext cx="71739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1800" dirty="0"/>
              <a:t>See </a:t>
            </a:r>
            <a:r>
              <a:rPr lang="en-US" altLang="en-US" sz="1800" dirty="0">
                <a:hlinkClick r:id="rId3"/>
              </a:rPr>
              <a:t>http://psychology.umbc.edu/ba/</a:t>
            </a:r>
            <a:r>
              <a:rPr lang="en-US" altLang="en-US" sz="1800" dirty="0"/>
              <a:t> and http://psychology.umbc.edu/bs/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4"/>
          <p:cNvSpPr txBox="1">
            <a:spLocks noChangeArrowheads="1"/>
          </p:cNvSpPr>
          <p:nvPr/>
        </p:nvSpPr>
        <p:spPr bwMode="auto">
          <a:xfrm>
            <a:off x="5761038" y="2782888"/>
            <a:ext cx="25717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en-US" sz="1800" dirty="0"/>
              <a:t>From the US Census Bureau web site </a:t>
            </a:r>
            <a:r>
              <a:rPr lang="en-US" altLang="en-US" sz="1800" dirty="0">
                <a:hlinkClick r:id="rId3"/>
              </a:rPr>
              <a:t>http://www.census.gov/library/infographics/psyc_majors.html</a:t>
            </a:r>
            <a:endParaRPr lang="en-US" altLang="en-US" sz="1800" dirty="0"/>
          </a:p>
        </p:txBody>
      </p:sp>
      <p:pic>
        <p:nvPicPr>
          <p:cNvPr id="34818"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7725" y="873125"/>
            <a:ext cx="4052888"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p:cNvPicPr>
            <a:picLocks noChangeAspect="1" noChangeArrowheads="1"/>
          </p:cNvPicPr>
          <p:nvPr/>
        </p:nvPicPr>
        <p:blipFill>
          <a:blip r:embed="rId2">
            <a:extLst>
              <a:ext uri="{28A0092B-C50C-407E-A947-70E740481C1C}">
                <a14:useLocalDpi xmlns:a14="http://schemas.microsoft.com/office/drawing/2010/main" val="0"/>
              </a:ext>
            </a:extLst>
          </a:blip>
          <a:srcRect l="39326" t="2940" r="2679" b="2322"/>
          <a:stretch>
            <a:fillRect/>
          </a:stretch>
        </p:blipFill>
        <p:spPr bwMode="auto">
          <a:xfrm>
            <a:off x="6275388" y="933450"/>
            <a:ext cx="2667000" cy="55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l="36945" t="1787" r="3383"/>
          <a:stretch>
            <a:fillRect/>
          </a:stretch>
        </p:blipFill>
        <p:spPr bwMode="auto">
          <a:xfrm>
            <a:off x="274638" y="933450"/>
            <a:ext cx="2649537" cy="55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699" name="Picture 2"/>
          <p:cNvPicPr>
            <a:picLocks noChangeAspect="1" noChangeArrowheads="1"/>
          </p:cNvPicPr>
          <p:nvPr/>
        </p:nvPicPr>
        <p:blipFill>
          <a:blip r:embed="rId3">
            <a:extLst>
              <a:ext uri="{28A0092B-C50C-407E-A947-70E740481C1C}">
                <a14:useLocalDpi xmlns:a14="http://schemas.microsoft.com/office/drawing/2010/main" val="0"/>
              </a:ext>
            </a:extLst>
          </a:blip>
          <a:srcRect l="2051" t="2240" r="65550" b="31682"/>
          <a:stretch>
            <a:fillRect/>
          </a:stretch>
        </p:blipFill>
        <p:spPr bwMode="auto">
          <a:xfrm>
            <a:off x="3340100" y="933450"/>
            <a:ext cx="2101850" cy="549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altLang="en-US"/>
              <a:t>A Sample of Job Placements for </a:t>
            </a:r>
            <a:br>
              <a:rPr lang="en-US" altLang="en-US"/>
            </a:br>
            <a:r>
              <a:rPr lang="en-US" altLang="en-US"/>
              <a:t>UMBC PSYC @USG Students </a:t>
            </a:r>
            <a:br>
              <a:rPr lang="en-US" altLang="en-US"/>
            </a:br>
            <a:r>
              <a:rPr lang="en-US" altLang="en-US"/>
              <a:t>with a Bachelor’s Degree</a:t>
            </a:r>
          </a:p>
        </p:txBody>
      </p:sp>
      <p:graphicFrame>
        <p:nvGraphicFramePr>
          <p:cNvPr id="30722" name="Object 5"/>
          <p:cNvGraphicFramePr>
            <a:graphicFrameLocks noChangeAspect="1"/>
          </p:cNvGraphicFramePr>
          <p:nvPr/>
        </p:nvGraphicFramePr>
        <p:xfrm>
          <a:off x="1644650" y="3062288"/>
          <a:ext cx="5854700" cy="3505200"/>
        </p:xfrm>
        <a:graphic>
          <a:graphicData uri="http://schemas.openxmlformats.org/presentationml/2006/ole">
            <mc:AlternateContent xmlns:mc="http://schemas.openxmlformats.org/markup-compatibility/2006">
              <mc:Choice xmlns:v="urn:schemas-microsoft-com:vml" Requires="v">
                <p:oleObj spid="_x0000_s30738" name="Document" r:id="rId3" imgW="5854485" imgH="3505071" progId="Word.Document.12">
                  <p:embed/>
                </p:oleObj>
              </mc:Choice>
              <mc:Fallback>
                <p:oleObj name="Document" r:id="rId3" imgW="5854485" imgH="3505071" progId="Word.Documen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4650" y="3062288"/>
                        <a:ext cx="58547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457200" y="819150"/>
            <a:ext cx="8229600" cy="1350963"/>
          </a:xfrm>
        </p:spPr>
        <p:txBody>
          <a:bodyPr/>
          <a:lstStyle/>
          <a:p>
            <a:r>
              <a:rPr lang="en-US" altLang="en-US"/>
              <a:t>Degrees in Psychology:</a:t>
            </a:r>
            <a:br>
              <a:rPr lang="en-US" altLang="en-US"/>
            </a:br>
            <a:r>
              <a:rPr lang="en-US" altLang="en-US"/>
              <a:t>Master’s Degree</a:t>
            </a:r>
          </a:p>
        </p:txBody>
      </p:sp>
      <p:sp>
        <p:nvSpPr>
          <p:cNvPr id="54274" name="Content Placeholder 2"/>
          <p:cNvSpPr>
            <a:spLocks noGrp="1"/>
          </p:cNvSpPr>
          <p:nvPr>
            <p:ph idx="1"/>
          </p:nvPr>
        </p:nvSpPr>
        <p:spPr>
          <a:xfrm>
            <a:off x="0" y="2395538"/>
            <a:ext cx="9144000" cy="4114800"/>
          </a:xfrm>
        </p:spPr>
        <p:txBody>
          <a:bodyPr/>
          <a:lstStyle/>
          <a:p>
            <a:r>
              <a:rPr lang="en-US" altLang="en-US" sz="2600"/>
              <a:t>Master’s degree — A master’s degree takes an additional two years of graduate-level coursework and a thesis. While people with a master’s degree can go on to earn a doctoral degree, those with several years of experience in business or industry can obtain jobs in consulting and market research, while others may find jobs in government, universities or in the private sector as counselors, researchers, data collectors and analysts. Most master’s degrees in psychology are awarded in clinical, counseling and industrial and organizational psychology. </a:t>
            </a:r>
          </a:p>
        </p:txBody>
      </p:sp>
      <p:sp>
        <p:nvSpPr>
          <p:cNvPr id="54275" name="TextBox 3"/>
          <p:cNvSpPr txBox="1">
            <a:spLocks noChangeArrowheads="1"/>
          </p:cNvSpPr>
          <p:nvPr/>
        </p:nvSpPr>
        <p:spPr bwMode="auto">
          <a:xfrm>
            <a:off x="263525" y="6488113"/>
            <a:ext cx="5086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1800"/>
              <a:t>From</a:t>
            </a:r>
            <a:r>
              <a:rPr lang="en-US" altLang="en-US" sz="1800">
                <a:hlinkClick r:id="rId2"/>
              </a:rPr>
              <a:t> http://www.apa.org/action/careers/facts.aspx</a:t>
            </a:r>
            <a:endParaRPr lang="en-US" altLang="en-US" sz="1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457200" y="873125"/>
            <a:ext cx="8229600" cy="1322388"/>
          </a:xfrm>
        </p:spPr>
        <p:txBody>
          <a:bodyPr/>
          <a:lstStyle/>
          <a:p>
            <a:r>
              <a:rPr lang="en-US" altLang="en-US"/>
              <a:t>Degrees in Psychology:</a:t>
            </a:r>
            <a:br>
              <a:rPr lang="en-US" altLang="en-US"/>
            </a:br>
            <a:r>
              <a:rPr lang="en-US" altLang="en-US"/>
              <a:t>Doctoral Degrees</a:t>
            </a:r>
          </a:p>
        </p:txBody>
      </p:sp>
      <p:sp>
        <p:nvSpPr>
          <p:cNvPr id="55298" name="Content Placeholder 2"/>
          <p:cNvSpPr>
            <a:spLocks noGrp="1"/>
          </p:cNvSpPr>
          <p:nvPr>
            <p:ph idx="1"/>
          </p:nvPr>
        </p:nvSpPr>
        <p:spPr>
          <a:xfrm>
            <a:off x="0" y="2420938"/>
            <a:ext cx="9144000" cy="4168775"/>
          </a:xfrm>
        </p:spPr>
        <p:txBody>
          <a:bodyPr/>
          <a:lstStyle/>
          <a:p>
            <a:r>
              <a:rPr lang="en-US" altLang="en-US" sz="2600" b="1"/>
              <a:t>Doctoral degree </a:t>
            </a:r>
            <a:r>
              <a:rPr lang="en-US" altLang="en-US" sz="2600"/>
              <a:t>— Doctoral degrees in psychology include the PhD, the EdD and the PsyD. Each takes about five to seven years to earn. Anyone interested in earning a doctoral degree as a pathway for a career in health services should attend an accredited institution. The PhD tends to be more of a </a:t>
            </a:r>
            <a:br>
              <a:rPr lang="en-US" altLang="en-US" sz="2600"/>
            </a:br>
            <a:r>
              <a:rPr lang="en-US" altLang="en-US" sz="2600"/>
              <a:t>research-focused degree, while the PsyD is designed for those who want to do clinical work. These degrees often serve as stepping stones to a range of careers in research, justice, space and aeronautics, sports and much more. </a:t>
            </a:r>
          </a:p>
          <a:p>
            <a:endParaRPr lang="en-US" altLang="en-US" sz="2600"/>
          </a:p>
        </p:txBody>
      </p:sp>
      <p:sp>
        <p:nvSpPr>
          <p:cNvPr id="55299" name="TextBox 3"/>
          <p:cNvSpPr txBox="1">
            <a:spLocks noChangeArrowheads="1"/>
          </p:cNvSpPr>
          <p:nvPr/>
        </p:nvSpPr>
        <p:spPr bwMode="auto">
          <a:xfrm>
            <a:off x="263525" y="6488113"/>
            <a:ext cx="5086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1800"/>
              <a:t>From</a:t>
            </a:r>
            <a:r>
              <a:rPr lang="en-US" altLang="en-US" sz="1800">
                <a:hlinkClick r:id="rId3"/>
              </a:rPr>
              <a:t> http://www.apa.org/action/careers/facts.aspx</a:t>
            </a:r>
            <a:endParaRPr lang="en-US" altLang="en-US"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altLang="en-US"/>
              <a:t>Down the Road – What about Graduate School?</a:t>
            </a:r>
          </a:p>
        </p:txBody>
      </p:sp>
      <p:sp>
        <p:nvSpPr>
          <p:cNvPr id="31746" name="Content Placeholder 2"/>
          <p:cNvSpPr>
            <a:spLocks noGrp="1"/>
          </p:cNvSpPr>
          <p:nvPr>
            <p:ph idx="1"/>
          </p:nvPr>
        </p:nvSpPr>
        <p:spPr>
          <a:xfrm>
            <a:off x="2832100" y="2452688"/>
            <a:ext cx="6216650" cy="3990975"/>
          </a:xfrm>
        </p:spPr>
        <p:txBody>
          <a:bodyPr/>
          <a:lstStyle/>
          <a:p>
            <a:pPr marL="0" indent="0" eaLnBrk="1" hangingPunct="1">
              <a:buFont typeface="Arial" panose="020B0604020202020204" pitchFamily="34" charset="0"/>
              <a:buNone/>
            </a:pPr>
            <a:r>
              <a:rPr lang="en-US" altLang="en-US" sz="2600">
                <a:hlinkClick r:id="rId2"/>
              </a:rPr>
              <a:t>Watch a video</a:t>
            </a:r>
            <a:r>
              <a:rPr lang="en-US" altLang="en-US" sz="2600"/>
              <a:t> in which Dr. Robert Deluty, UMBC Psychology faculty member and Associate Dean of the Graduate School at UMBC, discusses graduate school options (approx. 1 hour)</a:t>
            </a:r>
          </a:p>
          <a:p>
            <a:pPr marL="0" indent="0" eaLnBrk="1" hangingPunct="1">
              <a:buFont typeface="Arial" panose="020B0604020202020204" pitchFamily="34" charset="0"/>
              <a:buNone/>
            </a:pPr>
            <a:r>
              <a:rPr lang="en-US" altLang="en-US" sz="2600"/>
              <a:t>The link is also available from the UMBC@USG web site at </a:t>
            </a:r>
            <a:r>
              <a:rPr lang="en-US" altLang="en-US" sz="2600">
                <a:hlinkClick r:id="rId2"/>
              </a:rPr>
              <a:t>http://www.umbc.edu/shadygrove/psychology/index.php</a:t>
            </a:r>
            <a:endParaRPr lang="en-US" altLang="en-US" sz="2600"/>
          </a:p>
        </p:txBody>
      </p:sp>
      <p:pic>
        <p:nvPicPr>
          <p:cNvPr id="31747" name="Picture 1">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35250"/>
            <a:ext cx="213360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54850" y="0"/>
            <a:ext cx="20891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Title 1"/>
          <p:cNvSpPr>
            <a:spLocks noGrp="1"/>
          </p:cNvSpPr>
          <p:nvPr>
            <p:ph type="title"/>
          </p:nvPr>
        </p:nvSpPr>
        <p:spPr>
          <a:xfrm>
            <a:off x="131763" y="884238"/>
            <a:ext cx="6630987" cy="592137"/>
          </a:xfrm>
        </p:spPr>
        <p:txBody>
          <a:bodyPr/>
          <a:lstStyle/>
          <a:p>
            <a:pPr algn="l"/>
            <a:r>
              <a:rPr lang="en-US" altLang="en-US" dirty="0"/>
              <a:t>Plan: Questions to Consider</a:t>
            </a:r>
          </a:p>
        </p:txBody>
      </p:sp>
      <p:graphicFrame>
        <p:nvGraphicFramePr>
          <p:cNvPr id="6" name="Content Placeholder 5"/>
          <p:cNvGraphicFramePr>
            <a:graphicFrameLocks noGrp="1"/>
          </p:cNvGraphicFramePr>
          <p:nvPr>
            <p:ph idx="1"/>
          </p:nvPr>
        </p:nvGraphicFramePr>
        <p:xfrm>
          <a:off x="131087" y="1811295"/>
          <a:ext cx="9012911" cy="4737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tLang="en-US"/>
              <a:t>What can you do to make the most of your opportunities?</a:t>
            </a:r>
          </a:p>
        </p:txBody>
      </p:sp>
      <p:sp>
        <p:nvSpPr>
          <p:cNvPr id="33794" name="Content Placeholder 2"/>
          <p:cNvSpPr>
            <a:spLocks noGrp="1"/>
          </p:cNvSpPr>
          <p:nvPr>
            <p:ph idx="1"/>
          </p:nvPr>
        </p:nvSpPr>
        <p:spPr>
          <a:xfrm>
            <a:off x="211138" y="2389188"/>
            <a:ext cx="8932862" cy="3959225"/>
          </a:xfrm>
        </p:spPr>
        <p:txBody>
          <a:bodyPr/>
          <a:lstStyle/>
          <a:p>
            <a:r>
              <a:rPr lang="en-US" altLang="en-US"/>
              <a:t>The type of job you get depends on many things. Here are a few things to think about:</a:t>
            </a:r>
          </a:p>
          <a:p>
            <a:pPr lvl="1"/>
            <a:r>
              <a:rPr lang="en-US" altLang="en-US"/>
              <a:t>Highest degree earned</a:t>
            </a:r>
          </a:p>
          <a:p>
            <a:pPr lvl="1"/>
            <a:r>
              <a:rPr lang="en-US" altLang="en-US"/>
              <a:t>Area of Psychology </a:t>
            </a:r>
          </a:p>
          <a:p>
            <a:pPr lvl="1"/>
            <a:r>
              <a:rPr lang="en-US" altLang="en-US"/>
              <a:t>Experience</a:t>
            </a:r>
          </a:p>
          <a:p>
            <a:pPr lvl="1"/>
            <a:r>
              <a:rPr lang="en-US" altLang="en-US"/>
              <a:t>Who you know (networking)</a:t>
            </a:r>
          </a:p>
          <a:p>
            <a:pPr lvl="1">
              <a:buFont typeface="Arial" panose="020B0604020202020204" pitchFamily="34" charset="0"/>
              <a:buNone/>
            </a:pPr>
            <a:br>
              <a:rPr lang="en-US" altLang="en-US"/>
            </a:br>
            <a:r>
              <a:rPr lang="en-US" altLang="en-US"/>
              <a:t>Here is some additional information….</a:t>
            </a:r>
          </a:p>
          <a:p>
            <a:pPr>
              <a:buFont typeface="Arial" panose="020B0604020202020204" pitchFamily="34" charset="0"/>
              <a:buNone/>
            </a:pPr>
            <a:endParaRPr lang="en-US" altLang="en-US"/>
          </a:p>
          <a:p>
            <a:pPr lvl="1"/>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sz="3600" dirty="0">
                <a:latin typeface="Berlin Sans FB" panose="020E0602020502020306" pitchFamily="34" charset="0"/>
                <a:cs typeface="Aharoni" panose="02010803020104030203" pitchFamily="2" charset="-79"/>
              </a:rPr>
              <a:t>What are Employers Really Looking For?</a:t>
            </a:r>
          </a:p>
        </p:txBody>
      </p:sp>
      <p:sp>
        <p:nvSpPr>
          <p:cNvPr id="2" name="Content Placeholder 1"/>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marL="109728" indent="0">
              <a:buFont typeface="Arial" charset="0"/>
              <a:buNone/>
              <a:defRPr/>
            </a:pPr>
            <a:endParaRPr lang="en-US" sz="1800" b="1" dirty="0"/>
          </a:p>
          <a:p>
            <a:pPr>
              <a:buFont typeface="Arial" charset="0"/>
              <a:buChar char="•"/>
              <a:defRPr/>
            </a:pPr>
            <a:endParaRPr lang="en-US" sz="1800" b="1" dirty="0">
              <a:latin typeface="Berlin Sans FB" panose="020E0602020502020306" pitchFamily="34" charset="0"/>
            </a:endParaRPr>
          </a:p>
        </p:txBody>
      </p:sp>
      <p:pic>
        <p:nvPicPr>
          <p:cNvPr id="4301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64275" y="3270250"/>
            <a:ext cx="2379663"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62788" y="0"/>
            <a:ext cx="2081212"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468563"/>
            <a:ext cx="5807075"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0470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tLang="en-US" sz="3800"/>
              <a:t>What can YOU do? Get Experience!!!</a:t>
            </a:r>
            <a:br>
              <a:rPr lang="en-US" altLang="en-US" sz="3800"/>
            </a:br>
            <a:r>
              <a:rPr lang="en-US" altLang="en-US" sz="3000"/>
              <a:t>A sample of  Internship Placements for UMBC@USG PSYC Students FA2014-SP2015</a:t>
            </a:r>
          </a:p>
        </p:txBody>
      </p:sp>
      <p:graphicFrame>
        <p:nvGraphicFramePr>
          <p:cNvPr id="36866" name="Object 4"/>
          <p:cNvGraphicFramePr>
            <a:graphicFrameLocks noChangeAspect="1"/>
          </p:cNvGraphicFramePr>
          <p:nvPr/>
        </p:nvGraphicFramePr>
        <p:xfrm>
          <a:off x="725488" y="2782888"/>
          <a:ext cx="7961312" cy="3662362"/>
        </p:xfrm>
        <a:graphic>
          <a:graphicData uri="http://schemas.openxmlformats.org/presentationml/2006/ole">
            <mc:AlternateContent xmlns:mc="http://schemas.openxmlformats.org/markup-compatibility/2006">
              <mc:Choice xmlns:v="urn:schemas-microsoft-com:vml" Requires="v">
                <p:oleObj spid="_x0000_s36882" name="Document" r:id="rId3" imgW="5740189" imgH="2641503" progId="Word.Document.12">
                  <p:embed/>
                </p:oleObj>
              </mc:Choice>
              <mc:Fallback>
                <p:oleObj name="Document" r:id="rId3" imgW="5740189" imgH="2641503" progId="Word.Document.1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488" y="2782888"/>
                        <a:ext cx="7961312"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457200" y="866775"/>
            <a:ext cx="8229600" cy="1435100"/>
          </a:xfrm>
        </p:spPr>
        <p:txBody>
          <a:bodyPr/>
          <a:lstStyle/>
          <a:p>
            <a:r>
              <a:rPr lang="en-US" altLang="en-US" sz="3600"/>
              <a:t>Internship Placements for </a:t>
            </a:r>
            <a:br>
              <a:rPr lang="en-US" altLang="en-US" sz="3600"/>
            </a:br>
            <a:r>
              <a:rPr lang="en-US" altLang="en-US" sz="3600"/>
              <a:t>UMBC PSYC Students at USG</a:t>
            </a:r>
          </a:p>
        </p:txBody>
      </p:sp>
      <p:pic>
        <p:nvPicPr>
          <p:cNvPr id="4198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2138" y="3473450"/>
            <a:ext cx="2016125"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13600" y="836613"/>
            <a:ext cx="1674813"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70500" y="2547938"/>
            <a:ext cx="2609850"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513" y="5310188"/>
            <a:ext cx="41275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866775"/>
            <a:ext cx="18415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82925" y="4643438"/>
            <a:ext cx="4697413"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1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65875" y="5367338"/>
            <a:ext cx="2778125"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1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13350" y="3746500"/>
            <a:ext cx="3657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4" name="Picture 1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36850" y="2139950"/>
            <a:ext cx="23368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70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841375"/>
            <a:ext cx="8229600" cy="884238"/>
          </a:xfrm>
        </p:spPr>
        <p:txBody>
          <a:bodyPr/>
          <a:lstStyle/>
          <a:p>
            <a:r>
              <a:rPr lang="en-US" altLang="en-US" sz="3800"/>
              <a:t>Final Thoughts and Questions…</a:t>
            </a:r>
            <a:endParaRPr lang="en-US" altLang="en-US" sz="3000"/>
          </a:p>
        </p:txBody>
      </p:sp>
      <p:graphicFrame>
        <p:nvGraphicFramePr>
          <p:cNvPr id="2" name="Diagram 1"/>
          <p:cNvGraphicFramePr/>
          <p:nvPr>
            <p:extLst>
              <p:ext uri="{D42A27DB-BD31-4B8C-83A1-F6EECF244321}">
                <p14:modId xmlns:p14="http://schemas.microsoft.com/office/powerpoint/2010/main" val="597100398"/>
              </p:ext>
            </p:extLst>
          </p:nvPr>
        </p:nvGraphicFramePr>
        <p:xfrm>
          <a:off x="322362" y="1725717"/>
          <a:ext cx="8632792" cy="4849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457200" y="587375"/>
            <a:ext cx="8229600" cy="1143000"/>
          </a:xfrm>
        </p:spPr>
        <p:txBody>
          <a:bodyPr/>
          <a:lstStyle/>
          <a:p>
            <a:r>
              <a:rPr lang="en-US" altLang="en-US"/>
              <a:t>Additional Resources</a:t>
            </a:r>
          </a:p>
        </p:txBody>
      </p:sp>
      <p:sp>
        <p:nvSpPr>
          <p:cNvPr id="38914" name="Content Placeholder 2"/>
          <p:cNvSpPr>
            <a:spLocks noGrp="1"/>
          </p:cNvSpPr>
          <p:nvPr>
            <p:ph idx="1"/>
          </p:nvPr>
        </p:nvSpPr>
        <p:spPr>
          <a:xfrm>
            <a:off x="2820988" y="1665288"/>
            <a:ext cx="6149975" cy="1643062"/>
          </a:xfrm>
        </p:spPr>
        <p:txBody>
          <a:bodyPr/>
          <a:lstStyle/>
          <a:p>
            <a:pPr marL="0" indent="0">
              <a:buFont typeface="Arial" panose="020B0604020202020204" pitchFamily="34" charset="0"/>
              <a:buNone/>
            </a:pPr>
            <a:r>
              <a:rPr lang="en-US" altLang="en-US" sz="2400"/>
              <a:t>Careers in Psychology handbook from the American Psychological Association (APA). PDF available at </a:t>
            </a:r>
            <a:r>
              <a:rPr lang="en-US" altLang="en-US" sz="1800">
                <a:hlinkClick r:id="rId3"/>
              </a:rPr>
              <a:t>http://www.apa.org/careers/resources/guides/careers.pdf</a:t>
            </a:r>
            <a:endParaRPr lang="en-US" altLang="en-US" sz="1800"/>
          </a:p>
        </p:txBody>
      </p:sp>
      <p:pic>
        <p:nvPicPr>
          <p:cNvPr id="38915" name="Picture 2"/>
          <p:cNvPicPr>
            <a:picLocks noChangeAspect="1" noChangeArrowheads="1"/>
          </p:cNvPicPr>
          <p:nvPr/>
        </p:nvPicPr>
        <p:blipFill>
          <a:blip r:embed="rId4">
            <a:extLst>
              <a:ext uri="{28A0092B-C50C-407E-A947-70E740481C1C}">
                <a14:useLocalDpi xmlns:a14="http://schemas.microsoft.com/office/drawing/2010/main" val="0"/>
              </a:ext>
            </a:extLst>
          </a:blip>
          <a:srcRect l="29103" t="9164" r="30232" b="13094"/>
          <a:stretch>
            <a:fillRect/>
          </a:stretch>
        </p:blipFill>
        <p:spPr bwMode="auto">
          <a:xfrm>
            <a:off x="457200" y="1665288"/>
            <a:ext cx="2246313" cy="3435350"/>
          </a:xfrm>
          <a:prstGeom prst="rect">
            <a:avLst/>
          </a:prstGeom>
          <a:noFill/>
          <a:ln w="9525">
            <a:solidFill>
              <a:schemeClr val="tx1">
                <a:alpha val="63136"/>
              </a:schemeClr>
            </a:solidFill>
            <a:miter lim="800000"/>
            <a:headEnd/>
            <a:tailEnd/>
          </a:ln>
          <a:extLst>
            <a:ext uri="{909E8E84-426E-40DD-AFC4-6F175D3DCCD1}">
              <a14:hiddenFill xmlns:a14="http://schemas.microsoft.com/office/drawing/2010/main">
                <a:solidFill>
                  <a:schemeClr val="accent1"/>
                </a:solidFill>
              </a14:hiddenFill>
            </a:ext>
          </a:extLst>
        </p:spPr>
      </p:pic>
      <p:grpSp>
        <p:nvGrpSpPr>
          <p:cNvPr id="38916" name="Group 5"/>
          <p:cNvGrpSpPr>
            <a:grpSpLocks/>
          </p:cNvGrpSpPr>
          <p:nvPr/>
        </p:nvGrpSpPr>
        <p:grpSpPr bwMode="auto">
          <a:xfrm>
            <a:off x="3236913" y="3368675"/>
            <a:ext cx="4497387" cy="1643063"/>
            <a:chOff x="3893858" y="3800475"/>
            <a:chExt cx="4497637" cy="1642249"/>
          </a:xfrm>
        </p:grpSpPr>
        <p:sp>
          <p:nvSpPr>
            <p:cNvPr id="38919" name="TextBox 1"/>
            <p:cNvSpPr txBox="1">
              <a:spLocks noChangeArrowheads="1"/>
            </p:cNvSpPr>
            <p:nvPr/>
          </p:nvSpPr>
          <p:spPr bwMode="auto">
            <a:xfrm>
              <a:off x="3923418" y="4519394"/>
              <a:ext cx="2941831" cy="92333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1800"/>
                <a:t>A searchable database of </a:t>
              </a:r>
            </a:p>
            <a:p>
              <a:r>
                <a:rPr lang="en-US" altLang="en-US" sz="1800"/>
                <a:t>types of jobs. Provides KSAs. </a:t>
              </a:r>
            </a:p>
            <a:p>
              <a:r>
                <a:rPr lang="en-US" altLang="en-US" sz="1800">
                  <a:hlinkClick r:id="rId5"/>
                </a:rPr>
                <a:t>https://www.onetonline.org/</a:t>
              </a:r>
              <a:endParaRPr lang="en-US" altLang="en-US" sz="1800"/>
            </a:p>
          </p:txBody>
        </p:sp>
        <p:pic>
          <p:nvPicPr>
            <p:cNvPr id="38920"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93858" y="3937000"/>
              <a:ext cx="3550524" cy="54728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38921"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65249" y="3800475"/>
              <a:ext cx="1526246" cy="13652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grpSp>
      <p:pic>
        <p:nvPicPr>
          <p:cNvPr id="38917"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5508625"/>
            <a:ext cx="4875213"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Box 2"/>
          <p:cNvSpPr txBox="1">
            <a:spLocks noChangeArrowheads="1"/>
          </p:cNvSpPr>
          <p:nvPr/>
        </p:nvSpPr>
        <p:spPr bwMode="auto">
          <a:xfrm>
            <a:off x="5207267" y="5589588"/>
            <a:ext cx="3763696"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1800" dirty="0"/>
              <a:t>Select criteria to see job growth, projected growth rate, and median pay </a:t>
            </a:r>
            <a:r>
              <a:rPr lang="en-US" altLang="en-US" sz="1800" dirty="0">
                <a:hlinkClick r:id="rId9"/>
              </a:rPr>
              <a:t>http://www.bls.gov/ooh/</a:t>
            </a:r>
            <a:endParaRPr lang="en-US" alt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3455</TotalTime>
  <Words>1462</Words>
  <Application>Microsoft Office PowerPoint</Application>
  <PresentationFormat>On-screen Show (4:3)</PresentationFormat>
  <Paragraphs>143</Paragraphs>
  <Slides>24</Slides>
  <Notes>9</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0" baseType="lpstr">
      <vt:lpstr>Arial</vt:lpstr>
      <vt:lpstr>Berlin Sans FB</vt:lpstr>
      <vt:lpstr>Calibri</vt:lpstr>
      <vt:lpstr>Wingdings</vt:lpstr>
      <vt:lpstr>Office Theme</vt:lpstr>
      <vt:lpstr>Document</vt:lpstr>
      <vt:lpstr>Careers in Psychology</vt:lpstr>
      <vt:lpstr>Today’s Topics</vt:lpstr>
      <vt:lpstr>PowerPoint Presentation</vt:lpstr>
      <vt:lpstr>The Value of  a Liberal Arts Education</vt:lpstr>
      <vt:lpstr>The Many Faces of Psychology</vt:lpstr>
      <vt:lpstr>Careers In Psychology</vt:lpstr>
      <vt:lpstr>Examples of Types of Psychologists</vt:lpstr>
      <vt:lpstr>From Professionals</vt:lpstr>
      <vt:lpstr>Path: The Undergraduate  Degree and Beyond… </vt:lpstr>
      <vt:lpstr>Degrees in Psychology:  Bachelor’s degree</vt:lpstr>
      <vt:lpstr>B.A. vs. B.S.</vt:lpstr>
      <vt:lpstr>PowerPoint Presentation</vt:lpstr>
      <vt:lpstr>PowerPoint Presentation</vt:lpstr>
      <vt:lpstr>A Sample of Job Placements for  UMBC PSYC @USG Students  with a Bachelor’s Degree</vt:lpstr>
      <vt:lpstr>Degrees in Psychology: Master’s Degree</vt:lpstr>
      <vt:lpstr>Degrees in Psychology: Doctoral Degrees</vt:lpstr>
      <vt:lpstr>Down the Road – What about Graduate School?</vt:lpstr>
      <vt:lpstr>Plan: Questions to Consider</vt:lpstr>
      <vt:lpstr>What can you do to make the most of your opportunities?</vt:lpstr>
      <vt:lpstr>What are Employers Really Looking For?</vt:lpstr>
      <vt:lpstr>What can YOU do? Get Experience!!! A sample of  Internship Placements for UMBC@USG PSYC Students FA2014-SP2015</vt:lpstr>
      <vt:lpstr>Internship Placements for  UMBC PSYC Students at USG</vt:lpstr>
      <vt:lpstr>Final Thoughts and Questions…</vt:lpstr>
      <vt:lpstr>Additional Resources</vt:lpstr>
    </vt:vector>
  </TitlesOfParts>
  <Company>UMBC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Lord</dc:creator>
  <cp:lastModifiedBy>micheline Ewang</cp:lastModifiedBy>
  <cp:revision>64</cp:revision>
  <cp:lastPrinted>2015-10-09T18:41:54Z</cp:lastPrinted>
  <dcterms:created xsi:type="dcterms:W3CDTF">2014-05-05T14:25:42Z</dcterms:created>
  <dcterms:modified xsi:type="dcterms:W3CDTF">2019-03-28T13:56:46Z</dcterms:modified>
</cp:coreProperties>
</file>